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03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2" r:id="rId27"/>
    <p:sldId id="353" r:id="rId28"/>
    <p:sldId id="313" r:id="rId29"/>
    <p:sldId id="354" r:id="rId30"/>
    <p:sldId id="351" r:id="rId31"/>
    <p:sldId id="295" r:id="rId32"/>
    <p:sldId id="280" r:id="rId33"/>
    <p:sldId id="350" r:id="rId34"/>
    <p:sldId id="268" r:id="rId35"/>
    <p:sldId id="269" r:id="rId36"/>
    <p:sldId id="356" r:id="rId37"/>
    <p:sldId id="297" r:id="rId38"/>
    <p:sldId id="360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FCE"/>
    <a:srgbClr val="CCCCFF"/>
    <a:srgbClr val="D626DA"/>
    <a:srgbClr val="FFCCCC"/>
    <a:srgbClr val="FF99FF"/>
    <a:srgbClr val="99FF99"/>
    <a:srgbClr val="20D024"/>
    <a:srgbClr val="CC00CC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972" autoAdjust="0"/>
  </p:normalViewPr>
  <p:slideViewPr>
    <p:cSldViewPr snapToGrid="0">
      <p:cViewPr varScale="1">
        <p:scale>
          <a:sx n="79" d="100"/>
          <a:sy n="79" d="100"/>
        </p:scale>
        <p:origin x="102" y="546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02439504"/>
        <c:axId val="202440680"/>
      </c:barChart>
      <c:catAx>
        <c:axId val="2024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40680"/>
        <c:crosses val="autoZero"/>
        <c:auto val="1"/>
        <c:lblAlgn val="ctr"/>
        <c:lblOffset val="100"/>
        <c:noMultiLvlLbl val="0"/>
      </c:catAx>
      <c:valAx>
        <c:axId val="20244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39504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231587146102081E-2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6.7854110030301654E-3"/>
                  <c:y val="-8.045445681858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14164401212056E-3"/>
                  <c:y val="-2.2627815980226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5369246165099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141864673514444E-3"/>
                  <c:y val="-6.447876965498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145900</c:v>
                </c:pt>
                <c:pt idx="2">
                  <c:v>120000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4164401212056E-3"/>
                  <c:y val="-3.01704213069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7081716292761E-2"/>
                  <c:y val="-5.8671416283250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153 100,00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28328802424112E-3"/>
                  <c:y val="-2.011361420464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424932036361676E-3"/>
                  <c:y val="-2.26278159802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147000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год2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759105867450601E-17"/>
                  <c:y val="-9.051126392090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927055015150601E-2"/>
                  <c:y val="-1.75994124290653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154 200,00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7082200606028E-3"/>
                  <c:y val="-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856657604848224E-2"/>
                  <c:y val="-6.5369246165099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en-US" baseline="0" dirty="0" smtClean="0"/>
                      <a:t>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148100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156582416"/>
        <c:axId val="156582808"/>
        <c:axId val="0"/>
      </c:bar3DChart>
      <c:catAx>
        <c:axId val="15658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582808"/>
        <c:crosses val="autoZero"/>
        <c:auto val="1"/>
        <c:lblAlgn val="ctr"/>
        <c:lblOffset val="100"/>
        <c:noMultiLvlLbl val="0"/>
      </c:catAx>
      <c:valAx>
        <c:axId val="15658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8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8828709795104"/>
          <c:y val="0.79530057816217181"/>
          <c:w val="0.10802026782983022"/>
          <c:h val="0.1442330249311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5465201428456785"/>
                  <c:y val="-0.30241362737706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1010C74-D593-49B6-8B5F-67448487CD5B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478351587384"/>
                      <c:h val="0.177516452745070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414406144605661"/>
                  <c:y val="9.05208505719303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0E18350-0EF2-4E20-807F-BCA36E04F78B}" type="VALUE"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77931333822775"/>
                      <c:h val="7.842275173703307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7090320</c:v>
                </c:pt>
                <c:pt idx="1">
                  <c:v>2918514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272599275768373"/>
          <c:y val="2.85928962811407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23626747469057E-2"/>
          <c:y val="0.19075241441213928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1573202488192441E-2"/>
                  <c:y val="-0.300519272949221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D4CBC49-EF5E-46BC-B62E-7B2B53D378F9}" type="VALUE"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22901994940425"/>
                      <c:h val="0.128689324021736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668857098458771"/>
                  <c:y val="0.134740736418349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0190569920367"/>
                      <c:h val="0.1759555499110205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5403945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64499558188724"/>
          <c:y val="0.76577959672475271"/>
          <c:w val="0.86110806812585095"/>
          <c:h val="0.1177829745877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9004864"/>
        <c:axId val="209005256"/>
      </c:barChart>
      <c:catAx>
        <c:axId val="20900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005256"/>
        <c:crosses val="autoZero"/>
        <c:auto val="1"/>
        <c:lblAlgn val="ctr"/>
        <c:lblOffset val="100"/>
        <c:noMultiLvlLbl val="0"/>
      </c:catAx>
      <c:valAx>
        <c:axId val="20900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04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7.5252294753198709E-2"/>
                  <c:y val="-9.8966658802482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4157807997"/>
                      <c:h val="7.210237401639871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044986420117124E-2"/>
                  <c:y val="2.7042805974593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2165069035925398"/>
                  <c:y val="-0.16024011415262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4"/>
                  <c:y val="-4.83186836617155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1224468</c:v>
                </c:pt>
                <c:pt idx="1">
                  <c:v>135000</c:v>
                </c:pt>
                <c:pt idx="2">
                  <c:v>3784665.68</c:v>
                </c:pt>
                <c:pt idx="3">
                  <c:v>4975475.0599999996</c:v>
                </c:pt>
                <c:pt idx="4">
                  <c:v>13071000</c:v>
                </c:pt>
                <c:pt idx="5">
                  <c:v>532663.06999999995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742134450548579E-2"/>
                  <c:y val="-1.5999704110693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378112299198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4590655394065139"/>
                  <c:y val="-0.203020557929897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1026013</c:v>
                </c:pt>
                <c:pt idx="1">
                  <c:v>135000</c:v>
                </c:pt>
                <c:pt idx="2">
                  <c:v>3259228.92</c:v>
                </c:pt>
                <c:pt idx="3">
                  <c:v>3945564.42</c:v>
                </c:pt>
                <c:pt idx="4">
                  <c:v>10304265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explosion val="1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2.650585444640724E-2"/>
                  <c:y val="-3.94485342461619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343891261686355"/>
                      <c:h val="0.104809978460001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819719338317878E-2"/>
                  <c:y val="7.77713182627877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5.1722161186228056E-2"/>
                  <c:y val="2.4386035522363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4111414250366"/>
                      <c:h val="0.1030718720419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70755150677289"/>
                  <c:y val="-0.24206690815315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608020275832439"/>
                  <c:y val="1.12216884416609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6991307658142"/>
                      <c:h val="0.120571873526248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9437830665745012"/>
                  <c:y val="-2.7023448948819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1025168</c:v>
                </c:pt>
                <c:pt idx="1">
                  <c:v>135000</c:v>
                </c:pt>
                <c:pt idx="2">
                  <c:v>3248287.85</c:v>
                </c:pt>
                <c:pt idx="3">
                  <c:v>3740803.2</c:v>
                </c:pt>
                <c:pt idx="4">
                  <c:v>10040627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74575373641319"/>
                  <c:y val="3.3878832994303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8688003.8100000005</c:v>
                </c:pt>
                <c:pt idx="1">
                  <c:v>13015268.84</c:v>
                </c:pt>
                <c:pt idx="2">
                  <c:v>235731.16</c:v>
                </c:pt>
                <c:pt idx="3">
                  <c:v>856500</c:v>
                </c:pt>
                <c:pt idx="4">
                  <c:v>897968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8688003.8100000005</c:v>
                </c:pt>
                <c:pt idx="1">
                  <c:v>13015268.84</c:v>
                </c:pt>
                <c:pt idx="2">
                  <c:v>235731.16</c:v>
                </c:pt>
                <c:pt idx="3">
                  <c:v>856500</c:v>
                </c:pt>
                <c:pt idx="4">
                  <c:v>897968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235731.16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856500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897968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6036960"/>
        <c:axId val="206037352"/>
        <c:axId val="0"/>
      </c:bar3DChart>
      <c:catAx>
        <c:axId val="20603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37352"/>
        <c:crosses val="autoZero"/>
        <c:auto val="1"/>
        <c:lblAlgn val="ctr"/>
        <c:lblOffset val="100"/>
        <c:noMultiLvlLbl val="0"/>
      </c:catAx>
      <c:valAx>
        <c:axId val="20603735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0603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223355152670463"/>
                  <c:y val="2.1845954097924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31905394510539E-2"/>
                  <c:y val="-5.5925642490686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14661836614022E-2"/>
                  <c:y val="-3.28500396443274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6405793.3399999999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6405793.3399999999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898013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9567901330704424"/>
                  <c:y val="1.9995676305242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85003061890048"/>
                  <c:y val="2.9684260072001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6190091.0499999998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878168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6190091.0499999998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878168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878168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13291637.810000001</c:v>
                </c:pt>
                <c:pt idx="1">
                  <c:v>13387211.630000001</c:v>
                </c:pt>
                <c:pt idx="2">
                  <c:v>13389211.630000001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422000</c:v>
                </c:pt>
                <c:pt idx="1">
                  <c:v>423100</c:v>
                </c:pt>
                <c:pt idx="2">
                  <c:v>424200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10009634</c:v>
                </c:pt>
                <c:pt idx="1">
                  <c:v>5403945</c:v>
                </c:pt>
                <c:pt idx="2">
                  <c:v>5403100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6038136"/>
        <c:axId val="206038528"/>
        <c:axId val="0"/>
      </c:bar3DChart>
      <c:catAx>
        <c:axId val="20603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038528"/>
        <c:crosses val="autoZero"/>
        <c:auto val="1"/>
        <c:lblAlgn val="ctr"/>
        <c:lblOffset val="100"/>
        <c:noMultiLvlLbl val="0"/>
      </c:catAx>
      <c:valAx>
        <c:axId val="2060385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603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2020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13588376.48</c:v>
                </c:pt>
                <c:pt idx="1">
                  <c:v>10009634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2021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4181572516782454"/>
                  <c:y val="-0.31780125572701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52255093362019"/>
                  <c:y val="3.5995012202720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13812311.630000001</c:v>
                </c:pt>
                <c:pt idx="1">
                  <c:v>5403945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0789671785268032E-4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2022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9268852498008017E-2"/>
                  <c:y val="-0.3408999499872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5868683625292908E-2"/>
                  <c:y val="4.3028902482102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13813411.630000001</c:v>
                </c:pt>
                <c:pt idx="1">
                  <c:v>5403100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layout/>
      <c:overlay val="0"/>
      <c:spPr>
        <a:solidFill>
          <a:srgbClr val="CCCC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13713637.810000001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13812311.630000001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13813411.630000001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042448"/>
        <c:axId val="202442640"/>
      </c:barChart>
      <c:catAx>
        <c:axId val="20604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42640"/>
        <c:crosses val="autoZero"/>
        <c:auto val="1"/>
        <c:lblAlgn val="ctr"/>
        <c:lblOffset val="100"/>
        <c:noMultiLvlLbl val="0"/>
      </c:catAx>
      <c:valAx>
        <c:axId val="20244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4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2020 и плановый период 2021 и 2022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FF99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042056"/>
        <c:axId val="202442248"/>
      </c:barChart>
      <c:catAx>
        <c:axId val="20604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442248"/>
        <c:crosses val="autoZero"/>
        <c:auto val="1"/>
        <c:lblAlgn val="ctr"/>
        <c:lblOffset val="100"/>
        <c:noMultiLvlLbl val="0"/>
      </c:catAx>
      <c:valAx>
        <c:axId val="20244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4205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2020год и плановый период</a:t>
            </a:r>
            <a:r>
              <a:rPr lang="ru-RU" sz="2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1024445709134E-3"/>
                  <c:y val="-7.308438973331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11165000</c:v>
                </c:pt>
                <c:pt idx="1">
                  <c:v>776637.81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3.9123630672926448E-3"/>
                  <c:y val="-7.383858524495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11165000</c:v>
                </c:pt>
                <c:pt idx="1">
                  <c:v>874211.63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386541471048513E-2"/>
                  <c:y val="-7.573188230251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11165000</c:v>
                </c:pt>
                <c:pt idx="1">
                  <c:v>874211.63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202439112"/>
        <c:axId val="202439896"/>
        <c:axId val="0"/>
      </c:bar3DChart>
      <c:catAx>
        <c:axId val="20243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439896"/>
        <c:crosses val="autoZero"/>
        <c:auto val="1"/>
        <c:lblAlgn val="ctr"/>
        <c:lblOffset val="100"/>
        <c:noMultiLvlLbl val="0"/>
      </c:catAx>
      <c:valAx>
        <c:axId val="20243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39112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2019-2022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21 283 888,20 руб., из них  2020 год –           8 688 003,81 руб., на 2021 г.- 6 405 793,34 руб., на 2022 г.- 6 190 091,05руб.,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2020 г- 325 861,00 руб., на 2021 г – 123 440,00 руб., 2022 г- 123 440,00руб.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2020 г.- 3 242 422,47 руб., 2021 г.- 2 739 952,83 руб., на 2022г -2 535 191,61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2020г- 736 408,00 руб., на 2021 г- 736 408,00 руб., на 2022г- 736 408,00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2020 г.- 3 238 665,68 руб., на 2021 г.-                                                                          2 453 228,92 руб., на 2022 г- 2 442 287,85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2020г- 520 763,59 руб., на 2021г- 220 763,59 руб., на 2022 г- 220 763,59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2020г- 157 000,00 руб., на 2021г- 132 000,00 руб., на 2022г.-132 000,00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2020г- 154 178,64 руб.,  на 2021г –0,00 руб., на 2022г- 0,00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2020г- 312 684,43 руб., на 2021г- 0,00 руб., на 2022г- 0,00руб.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33 243 965,00 руб., из них  2020 год – 13 015 268,84 руб., на 2021 г- 10 246 167,08 руб., на 2022 г- 9 982 529,08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2020 г- 7 165 436,76 руб., на 2021 г –                 5 641 366,00 руб., 2022 г- 5 496 365,00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2020 г- 3 775 012,44 руб., 2021 г- 2 972 659,44 руб., на 2022 г -             2 896 204,44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2020г- 0,00 руб., на 2021г-0,00 руб., на 2022г-0,00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6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2020 г- 2 074 819,64 руб., на 2021 г-1 632 141,64 руб., на 2022 г- 1 589 959,64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254263" custLinFactNeighborX="4642" custLinFactNeighborY="-7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88213" custScaleY="401944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93096" custLinFactNeighborX="5819" custLinFactNeighborY="-24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94205" custLinFactNeighborX="13153" custLinFactNeighborY="-29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111594" custLinFactNeighborX="4642" custLinFactNeighborY="-35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15719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CBD59-4B6A-4578-BB15-4EA4DBEB3184}">
      <dsp:nvSpPr>
        <dsp:cNvPr id="0" name=""/>
        <dsp:cNvSpPr/>
      </dsp:nvSpPr>
      <dsp:spPr>
        <a:xfrm rot="5400000">
          <a:off x="-68845" y="281056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650146"/>
        <a:ext cx="1291816" cy="553636"/>
      </dsp:txXfrm>
    </dsp:sp>
    <dsp:sp modelId="{43E358FC-D354-4057-A7BD-B8E48079DEF6}">
      <dsp:nvSpPr>
        <dsp:cNvPr id="0" name=""/>
        <dsp:cNvSpPr/>
      </dsp:nvSpPr>
      <dsp:spPr>
        <a:xfrm rot="5400000">
          <a:off x="4555261" y="-2386995"/>
          <a:ext cx="1069513" cy="625972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2019-2022 годы позволит: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60154" y="260321"/>
        <a:ext cx="6207520" cy="965095"/>
      </dsp:txXfrm>
    </dsp:sp>
    <dsp:sp modelId="{D5D6C875-39C3-4267-B015-C60E43C50AC1}">
      <dsp:nvSpPr>
        <dsp:cNvPr id="0" name=""/>
        <dsp:cNvSpPr/>
      </dsp:nvSpPr>
      <dsp:spPr>
        <a:xfrm rot="5400000">
          <a:off x="-68845" y="1975469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2344559"/>
        <a:ext cx="1291816" cy="553636"/>
      </dsp:txXfrm>
    </dsp:sp>
    <dsp:sp modelId="{96CF813F-DCBB-4C8D-B0A0-74FAE53E8A04}">
      <dsp:nvSpPr>
        <dsp:cNvPr id="0" name=""/>
        <dsp:cNvSpPr/>
      </dsp:nvSpPr>
      <dsp:spPr>
        <a:xfrm rot="5400000">
          <a:off x="4487139" y="-882169"/>
          <a:ext cx="1277406" cy="6361186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45249" y="1722079"/>
        <a:ext cx="6298828" cy="1152690"/>
      </dsp:txXfrm>
    </dsp:sp>
    <dsp:sp modelId="{BD9BC969-B8A3-4943-8E7A-B886774A76C8}">
      <dsp:nvSpPr>
        <dsp:cNvPr id="0" name=""/>
        <dsp:cNvSpPr/>
      </dsp:nvSpPr>
      <dsp:spPr>
        <a:xfrm rot="5400000">
          <a:off x="-68845" y="3630951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4000041"/>
        <a:ext cx="1291816" cy="553636"/>
      </dsp:txXfrm>
    </dsp:sp>
    <dsp:sp modelId="{48B4C4D0-5253-49A3-80A9-39E5D47FA896}">
      <dsp:nvSpPr>
        <dsp:cNvPr id="0" name=""/>
        <dsp:cNvSpPr/>
      </dsp:nvSpPr>
      <dsp:spPr>
        <a:xfrm rot="5400000">
          <a:off x="4575294" y="712548"/>
          <a:ext cx="1101097" cy="6420219"/>
        </a:xfrm>
        <a:prstGeom prst="round2SameRect">
          <a:avLst/>
        </a:prstGeom>
        <a:solidFill>
          <a:srgbClr val="99FF99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15734" y="3425860"/>
        <a:ext cx="6366468" cy="993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 2021 и 2022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29410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369782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942685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539427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2020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и 2022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0696328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8400624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64942171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038" y="555478"/>
            <a:ext cx="8543925" cy="905854"/>
          </a:xfrm>
        </p:spPr>
        <p:txBody>
          <a:bodyPr>
            <a:no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Пестяковского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2021 и 2022 годов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90741"/>
              </p:ext>
            </p:extLst>
          </p:nvPr>
        </p:nvGraphicFramePr>
        <p:xfrm>
          <a:off x="606752" y="1690689"/>
          <a:ext cx="8682528" cy="46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59796239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40429630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301825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1275083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5691" y="495686"/>
            <a:ext cx="8072846" cy="56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2020 и плановый период 2021 и 2022годов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26738"/>
              </p:ext>
            </p:extLst>
          </p:nvPr>
        </p:nvGraphicFramePr>
        <p:xfrm>
          <a:off x="975945" y="1195750"/>
          <a:ext cx="8002591" cy="5472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162"/>
                <a:gridCol w="701918"/>
                <a:gridCol w="701918"/>
                <a:gridCol w="1242979"/>
                <a:gridCol w="1184486"/>
                <a:gridCol w="1305128"/>
              </a:tblGrid>
              <a:tr h="23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учреждение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ctr"/>
                </a:tc>
              </a:tr>
              <a:tr h="209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1 224 468,00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1 026 013,00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1 025 168,00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4641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679 422,00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679 422,00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679 422,00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6742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173 746,00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173 746,00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173 746,00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Судебная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339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562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3 784 665,68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3 259 228,92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3 248 287,85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3 238 665,68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2 453 228,92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2 442 287,85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204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4 975 475,06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3 945 564,42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3 740 803,20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520 763,59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220 763,59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220 763,59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1 062 269,00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859 848,00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859 848,00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3 392 442,47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2 864 952,83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2 660 191,61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209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13 071 000,00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10 304 265,00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10 040 627,00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13 071 000,00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10 304 265,00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10 040 627,00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532 663,07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Социальное обеспечение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496 663,07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</a:tr>
              <a:tr h="116972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23 723 271,81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18 735 871,34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18 255 686,05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29368674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6974919"/>
              </p:ext>
            </p:extLst>
          </p:nvPr>
        </p:nvGraphicFramePr>
        <p:xfrm>
          <a:off x="5295544" y="1025494"/>
          <a:ext cx="4147559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26852857"/>
              </p:ext>
            </p:extLst>
          </p:nvPr>
        </p:nvGraphicFramePr>
        <p:xfrm>
          <a:off x="3033757" y="4187438"/>
          <a:ext cx="4161802" cy="252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2020 год и плановый период 2021 и 2022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Л.Е. 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ПЛАНОВЫЙ ПЕРИОД 2021 И 2022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 и плановый период 2021 и 2022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23 подпрограммы и 23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2020 год и плановый период 2021 и 2022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742639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370098"/>
              </p:ext>
            </p:extLst>
          </p:nvPr>
        </p:nvGraphicFramePr>
        <p:xfrm>
          <a:off x="0" y="290557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210005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07548215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1782325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773764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7835035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37187557"/>
              </p:ext>
            </p:extLst>
          </p:nvPr>
        </p:nvGraphicFramePr>
        <p:xfrm>
          <a:off x="681733" y="854578"/>
          <a:ext cx="9000430" cy="650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762000"/>
            <a:ext cx="558800" cy="5384800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44438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-398411" y="1934722"/>
            <a:ext cx="2659379" cy="499092"/>
          </a:xfrm>
          <a:prstGeom prst="bentConnector4">
            <a:avLst>
              <a:gd name="adj1" fmla="val 224143"/>
              <a:gd name="adj2" fmla="val 17491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10 кружков художественной самодеятельности , в том числе детских кружков-4, их посещает более 100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30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56 500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18500,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49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82324" y="1838352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7443" y="1858978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791 927,00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2020г- 235 731,16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2021г- 278 097,92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2022г.- 278 097,92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1617" y="1467768"/>
            <a:ext cx="3270945" cy="192221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98 731,16 руб. 2021г- 101 097,92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2022г- 101 097,92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137 000,00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г- 177 000,00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г- 177 000,00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76" y="3695990"/>
            <a:ext cx="3184586" cy="1809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53DFCE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74" y="1846748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2 612 500,00 руб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484" y="3364059"/>
            <a:ext cx="8588523" cy="9882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2022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2021г-72 000,00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2022г-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24334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2020г- 546 000,00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2021г- 806 000,00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2022г- 806 000,00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7" y="157646"/>
            <a:ext cx="3351554" cy="3001296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816914" y="4762498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2020г- 238 000,00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045488" y="1905602"/>
            <a:ext cx="4799267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89 400,00 руб.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819292" y="3290990"/>
            <a:ext cx="515937" cy="616084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2022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 29 800,00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2021г- 29 800,00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70623" y="3907074"/>
            <a:ext cx="2204815" cy="946092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 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897 968,00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898 013,00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897 168,00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11529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0,00 руб.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общего пользования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181440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008439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2019 -2022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248827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46334"/>
              </p:ext>
            </p:extLst>
          </p:nvPr>
        </p:nvGraphicFramePr>
        <p:xfrm>
          <a:off x="1110954" y="2025354"/>
          <a:ext cx="7187012" cy="202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27 384 328,91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23 723 271,81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19 216 256,63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19 216 511,63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29 055 254,70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23 723 271,81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19 216 256,63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19 216 511,63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-1 670 925,79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2020 год и на плановый период 2021-2022 годов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2020 и плановый период 2021 и 2022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549708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43489"/>
              </p:ext>
            </p:extLst>
          </p:nvPr>
        </p:nvGraphicFramePr>
        <p:xfrm>
          <a:off x="760576" y="1350225"/>
          <a:ext cx="8494519" cy="3505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271,81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19 216 256,63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19 216 511,63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13 588 376,48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13 812 311,63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13 813 411,63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13 291 637,81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13 389 211,63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13 389 211,63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422 000,00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10 009 634,00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403 945,00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14565</TotalTime>
  <Words>3611</Words>
  <Application>Microsoft Office PowerPoint</Application>
  <PresentationFormat>Лист A4 (210x297 мм)</PresentationFormat>
  <Paragraphs>545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2019 -2022 годы</vt:lpstr>
      <vt:lpstr>Презентация PowerPoint</vt:lpstr>
      <vt:lpstr>Доходы, расходы, дефицит бюджета Пестяковского городского поселения на 2020 и плановый период 2021 и 2022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городского поселения на 2020 год и плановый период 2021 и 2022 годов</vt:lpstr>
      <vt:lpstr>Структура безвозмездных поступлений в бюджет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Repkina_LE</cp:lastModifiedBy>
  <cp:revision>988</cp:revision>
  <cp:lastPrinted>2017-04-27T12:19:58Z</cp:lastPrinted>
  <dcterms:created xsi:type="dcterms:W3CDTF">2013-12-31T04:29:18Z</dcterms:created>
  <dcterms:modified xsi:type="dcterms:W3CDTF">2019-11-25T08:21:33Z</dcterms:modified>
</cp:coreProperties>
</file>