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2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749" userDrawn="1">
          <p15:clr>
            <a:srgbClr val="A4A3A4"/>
          </p15:clr>
        </p15:guide>
        <p15:guide id="3" pos="37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E9E7"/>
    <a:srgbClr val="33CCCC"/>
    <a:srgbClr val="008080"/>
    <a:srgbClr val="FFFFCC"/>
    <a:srgbClr val="44D5DC"/>
    <a:srgbClr val="FCF096"/>
    <a:srgbClr val="2D872D"/>
    <a:srgbClr val="339933"/>
    <a:srgbClr val="3399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2" y="486"/>
      </p:cViewPr>
      <p:guideLst>
        <p:guide orient="horz" pos="2115"/>
        <p:guide pos="3749"/>
        <p:guide pos="3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74052657480318"/>
          <c:y val="1.7121184970399547E-2"/>
          <c:w val="0.83794697342519686"/>
          <c:h val="0.841853909826900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3241834</c:v>
                </c:pt>
                <c:pt idx="1">
                  <c:v>3299534</c:v>
                </c:pt>
                <c:pt idx="2">
                  <c:v>3385400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15687459.050000001</c:v>
                </c:pt>
                <c:pt idx="1">
                  <c:v>16014396.880000001</c:v>
                </c:pt>
                <c:pt idx="2">
                  <c:v>15990096.880000001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93155747.650000006</c:v>
                </c:pt>
                <c:pt idx="1">
                  <c:v>52449000.039999999</c:v>
                </c:pt>
                <c:pt idx="2">
                  <c:v>46146325.530000001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86989968"/>
        <c:axId val="186992320"/>
        <c:axId val="0"/>
      </c:bar3DChart>
      <c:catAx>
        <c:axId val="18698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992320"/>
        <c:crosses val="autoZero"/>
        <c:auto val="1"/>
        <c:lblAlgn val="ctr"/>
        <c:lblOffset val="100"/>
        <c:noMultiLvlLbl val="0"/>
      </c:catAx>
      <c:valAx>
        <c:axId val="18699232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8698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27895874738747E-2"/>
                  <c:y val="-2.2376545777851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848698434234334E-2"/>
                  <c:y val="-7.45884859261707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850668799579652E-2"/>
                  <c:y val="-6.9615920197759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994088903964034E-2"/>
                  <c:y val="-6.96159201977593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Лист1!$B$2:$B$5</c:f>
              <c:numCache>
                <c:formatCode>#,##0.00\ _₽</c:formatCode>
                <c:ptCount val="4"/>
                <c:pt idx="0">
                  <c:v>9066000</c:v>
                </c:pt>
                <c:pt idx="1">
                  <c:v>4698159.05</c:v>
                </c:pt>
                <c:pt idx="2">
                  <c:v>1423300</c:v>
                </c:pt>
                <c:pt idx="3">
                  <c:v>500000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852639164924977E-2"/>
                  <c:y val="-2.9835394370468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848698434233808E-3"/>
                  <c:y val="-2.9835394370468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49176971852341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565798956156222E-3"/>
                  <c:y val="-2.23765457778511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Лист1!$C$2:$C$5</c:f>
              <c:numCache>
                <c:formatCode>#,##0.00\ _₽</c:formatCode>
                <c:ptCount val="4"/>
                <c:pt idx="0">
                  <c:v>9066000</c:v>
                </c:pt>
                <c:pt idx="1">
                  <c:v>4943796.88</c:v>
                </c:pt>
                <c:pt idx="2">
                  <c:v>1504600</c:v>
                </c:pt>
                <c:pt idx="3">
                  <c:v>500000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211687640411018"/>
                  <c:y val="3.729424296308531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18055024476617"/>
                      <c:h val="4.914147869617759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2840816972853046E-2"/>
                  <c:y val="-3.23216772346740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135538643003091E-2"/>
                  <c:y val="-7.210220306196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980296346546781E-3"/>
                  <c:y val="-6.71296373335536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 (УСН)</c:v>
                </c:pt>
                <c:pt idx="3">
                  <c:v>Госудаственная пошлина</c:v>
                </c:pt>
              </c:strCache>
            </c:strRef>
          </c:cat>
          <c:val>
            <c:numRef>
              <c:f>Лист1!$D$2:$D$5</c:f>
              <c:numCache>
                <c:formatCode>#,##0.00\ _₽</c:formatCode>
                <c:ptCount val="4"/>
                <c:pt idx="0">
                  <c:v>9066000</c:v>
                </c:pt>
                <c:pt idx="1">
                  <c:v>4943796.88</c:v>
                </c:pt>
                <c:pt idx="2">
                  <c:v>1480300</c:v>
                </c:pt>
                <c:pt idx="3">
                  <c:v>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993104"/>
        <c:axId val="186993496"/>
      </c:barChart>
      <c:catAx>
        <c:axId val="18699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993496"/>
        <c:crosses val="autoZero"/>
        <c:auto val="1"/>
        <c:lblAlgn val="ctr"/>
        <c:lblOffset val="100"/>
        <c:noMultiLvlLbl val="0"/>
      </c:catAx>
      <c:valAx>
        <c:axId val="18699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9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736626133134067E-3"/>
                  <c:y val="-3.12827322349702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868313066567035E-2"/>
                  <c:y val="-7.2190920542239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9053499226253186E-2"/>
                  <c:y val="1.2031820090373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094650453253627E-2"/>
                  <c:y val="-5.5346372415716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415638293193849E-2"/>
                  <c:y val="-0.12031820090373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9958848772999566E-2"/>
                  <c:y val="-9.62545607229858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355000</c:v>
                </c:pt>
                <c:pt idx="1">
                  <c:v>21500</c:v>
                </c:pt>
                <c:pt idx="2">
                  <c:v>1689200</c:v>
                </c:pt>
                <c:pt idx="3">
                  <c:v>80000</c:v>
                </c:pt>
                <c:pt idx="4">
                  <c:v>277500</c:v>
                </c:pt>
                <c:pt idx="5">
                  <c:v>818634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127572186611846E-2"/>
                  <c:y val="-9.62545607229854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2098783994022E-2"/>
                  <c:y val="-0.134756385012179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670782666417588E-3"/>
                  <c:y val="-3.60954602711195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86831306656791E-3"/>
                  <c:y val="-0.115505472867582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9670782666418455E-3"/>
                  <c:y val="-5.5346372415716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740740879955165E-2"/>
                  <c:y val="-0.137162749030254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355000</c:v>
                </c:pt>
                <c:pt idx="1">
                  <c:v>22200</c:v>
                </c:pt>
                <c:pt idx="2">
                  <c:v>1746200</c:v>
                </c:pt>
                <c:pt idx="3">
                  <c:v>80000</c:v>
                </c:pt>
                <c:pt idx="4">
                  <c:v>277500</c:v>
                </c:pt>
                <c:pt idx="5">
                  <c:v>818634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00CC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962963519820617E-2"/>
                  <c:y val="-2.88763682168956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448560026552087E-2"/>
                  <c:y val="-2.16572761626717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279836612939691E-2"/>
                  <c:y val="4.57209163434180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740740879955165E-2"/>
                  <c:y val="-5.2940008397641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5473252266268134E-3"/>
                  <c:y val="-0.113099108849507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5473252266266382E-3"/>
                  <c:y val="-7.4597284560313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355000</c:v>
                </c:pt>
                <c:pt idx="1">
                  <c:v>22400</c:v>
                </c:pt>
                <c:pt idx="2">
                  <c:v>1820500</c:v>
                </c:pt>
                <c:pt idx="3">
                  <c:v>80000</c:v>
                </c:pt>
                <c:pt idx="4">
                  <c:v>287500</c:v>
                </c:pt>
                <c:pt idx="5">
                  <c:v>820000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988400"/>
        <c:axId val="116761272"/>
      </c:barChart>
      <c:catAx>
        <c:axId val="18698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761272"/>
        <c:crosses val="autoZero"/>
        <c:auto val="1"/>
        <c:lblAlgn val="ctr"/>
        <c:lblOffset val="100"/>
        <c:noMultiLvlLbl val="0"/>
      </c:catAx>
      <c:valAx>
        <c:axId val="11676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98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c:rich>
      </c:tx>
      <c:layout>
        <c:manualLayout>
          <c:xMode val="edge"/>
          <c:yMode val="edge"/>
          <c:x val="0.39133237822349565"/>
          <c:y val="0.13147219986825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179777995098587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2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explosion val="1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-7.7464788732394374E-2"/>
                  <c:y val="-4.46428571428572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258215962441316"/>
                  <c:y val="-0.145089285714285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МБТ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49663300</c:v>
                </c:pt>
                <c:pt idx="1">
                  <c:v>3008186.7</c:v>
                </c:pt>
                <c:pt idx="2" formatCode="#,##0.00_);\(#,##0.00\)">
                  <c:v>1953000</c:v>
                </c:pt>
                <c:pt idx="3">
                  <c:v>32619112.280000001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c:rich>
      </c:tx>
      <c:layout>
        <c:manualLayout>
          <c:xMode val="edge"/>
          <c:yMode val="edge"/>
          <c:x val="0.39323559670781888"/>
          <c:y val="7.5388312882274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179777995098587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2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5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55DC3D7-2648-4F1E-94C9-58F78C4DCD7E}" type="CATEGORYNAME">
                      <a:rPr lang="ru-RU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numFmt formatCode="_(&quot;₽&quot;* #,##0.00_);_(&quot;₽&quot;* \(#,##0.00\);_(&quot;₽&quot;* &quot;-&quot;??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67913841017177"/>
                      <c:h val="9.519603583971449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9D3EE93-2CB3-4B00-B91A-4F4FF302F6B2}" type="CATEGORYNAME"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2196270014048"/>
                      <c:h val="0.119871006249179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7910055344437859E-2"/>
                  <c:y val="-1.480498224567877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70AD47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AE57FDB-10D1-4E70-AE15-DAB3361B150E}" type="CATEGORYNAME">
                      <a: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70AD47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МБТ</c:v>
                </c:pt>
                <c:pt idx="3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35949500</c:v>
                </c:pt>
                <c:pt idx="1">
                  <c:v>3344197.05</c:v>
                </c:pt>
                <c:pt idx="2" formatCode="General">
                  <c:v>1953000</c:v>
                </c:pt>
                <c:pt idx="3">
                  <c:v>11202302.960000001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1236415036885649"/>
          <c:y val="8.55855855855855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8179777995098587"/>
          <c:w val="0.95366470092670597"/>
          <c:h val="0.716562480692987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66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20"/>
            <c:spPr>
              <a:solidFill>
                <a:srgbClr val="44D5D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5"/>
            <c:spPr>
              <a:solidFill>
                <a:srgbClr val="F79BE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6600FF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FACE22D-FE10-4B02-8976-9C610DEC9B81}" type="CATEGORYNAME">
                      <a:rPr lang="ru-RU">
                        <a:solidFill>
                          <a:srgbClr val="21A8AF"/>
                        </a:solidFill>
                      </a:rPr>
                      <a:pPr>
                        <a:defRPr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rgbClr val="F03ECE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AE57FDB-10D1-4E70-AE15-DAB3361B150E}" type="CATEGORYNAME">
                      <a:rPr lang="ru-RU">
                        <a:solidFill>
                          <a:srgbClr val="F03ECE"/>
                        </a:solidFill>
                      </a:rPr>
                      <a:pPr>
                        <a:defRPr>
                          <a:solidFill>
                            <a:srgbClr val="F03EC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rgbClr val="F03ECE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35949500</c:v>
                </c:pt>
                <c:pt idx="1">
                  <c:v>152460</c:v>
                </c:pt>
                <c:pt idx="2">
                  <c:v>10044365.529999999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Развитие образования</c:v>
                </c:pt>
                <c:pt idx="1">
                  <c:v>Совершенствование местного самоуправления Пестяковского муниципального района</c:v>
                </c:pt>
                <c:pt idx="2">
                  <c:v>Развитие культуры</c:v>
                </c:pt>
                <c:pt idx="3">
                  <c:v>Развитие сельских территорий и коммунальной инфраструктуры в Пестяковском муниципальном районе</c:v>
                </c:pt>
                <c:pt idx="4">
                  <c:v>Развитие транспортной системы</c:v>
                </c:pt>
                <c:pt idx="5">
                  <c:v>Экономическое развитие</c:v>
                </c:pt>
                <c:pt idx="6">
                  <c:v>Эффективность управления муниципальным имуществом</c:v>
                </c:pt>
                <c:pt idx="7">
                  <c:v>Обеспечение доступным и комфортным жильем, объектами инженерной инфраструктуры и услугами ЖКХ</c:v>
                </c:pt>
                <c:pt idx="8">
                  <c:v>Обеспечение безопасности граждан и профилактика правонарушений в Пестяковском муниципальном районе</c:v>
                </c:pt>
                <c:pt idx="9">
                  <c:v>Развитие физической культуры, спорта, туризма и реализация молодежной политики</c:v>
                </c:pt>
                <c:pt idx="10">
                  <c:v>Забота и поддержка</c:v>
                </c:pt>
                <c:pt idx="11">
                  <c:v>Формирование законопослушного поведения участников дорожного движения на территории Пестяковского муниципального района на 2019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61947560.020000003</c:v>
                </c:pt>
                <c:pt idx="1">
                  <c:v>32563898.949999999</c:v>
                </c:pt>
                <c:pt idx="2" formatCode="_(* #,##0.00_);_(* \(#,##0.00\);_(* &quot;-&quot;??_);_(@_)">
                  <c:v>6307846</c:v>
                </c:pt>
                <c:pt idx="3" formatCode="_(* #,##0.00_);_(* \(#,##0.00\);_(* &quot;-&quot;??_);_(@_)">
                  <c:v>0</c:v>
                </c:pt>
                <c:pt idx="4" formatCode="_(* #,##0.00_);_(* \(#,##0.00\);_(* &quot;-&quot;??_);_(@_)">
                  <c:v>7738159.0499999998</c:v>
                </c:pt>
                <c:pt idx="5" formatCode="_(* #,##0.00_);_(* \(#,##0.00\);_(* &quot;-&quot;??_);_(@_)">
                  <c:v>0</c:v>
                </c:pt>
                <c:pt idx="6" formatCode="_(* #,##0.00_);_(* \(#,##0.00\);_(* &quot;-&quot;??_);_(@_)">
                  <c:v>12000</c:v>
                </c:pt>
                <c:pt idx="7" formatCode="_(* #,##0.00_);_(* \(#,##0.00\);_(* &quot;-&quot;??_);_(@_)">
                  <c:v>0</c:v>
                </c:pt>
                <c:pt idx="8" formatCode="_(* #,##0.00_);_(* \(#,##0.00\);_(* &quot;-&quot;??_);_(@_)">
                  <c:v>698961.18</c:v>
                </c:pt>
                <c:pt idx="9" formatCode="_(* #,##0.00_);_(* \(#,##0.00\);_(* &quot;-&quot;??_);_(@_)">
                  <c:v>924571</c:v>
                </c:pt>
                <c:pt idx="10" formatCode="_(* #,##0.00_);_(* \(#,##0.00\);_(* &quot;-&quot;??_);_(@_)">
                  <c:v>1889524.5</c:v>
                </c:pt>
                <c:pt idx="11" formatCode="_(* #,##0.00_);_(* \(#,##0.00\);_(* &quot;-&quot;??_);_(@_)">
                  <c:v>2520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16763624"/>
        <c:axId val="116758528"/>
      </c:barChart>
      <c:catAx>
        <c:axId val="116763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758528"/>
        <c:crosses val="autoZero"/>
        <c:auto val="1"/>
        <c:lblAlgn val="ctr"/>
        <c:lblOffset val="100"/>
        <c:noMultiLvlLbl val="0"/>
      </c:catAx>
      <c:valAx>
        <c:axId val="11675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6763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F911-CA75-4708-B063-D9A08483EBD8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17A1-1678-43F5-A922-9636CA60D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0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417A1-1678-43F5-A922-9636CA60DDD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1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7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7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6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3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5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6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5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0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B9BEF-F0DD-440F-B154-6C0BB497672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9467B-7746-4479-AC1B-CE4B9C8FE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3067" y="3551891"/>
            <a:ext cx="6089541" cy="2922351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решения Совета Пестяковского 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муниципального района на </a:t>
            </a:r>
            <a:r>
              <a:rPr lang="ru-RU" sz="2400" b="1" dirty="0" smtClean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sz="2400" b="1" dirty="0" smtClean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0"/>
              <a:solidFill>
                <a:srgbClr val="0099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</a:p>
          <a:p>
            <a:endParaRPr lang="ru-RU" dirty="0"/>
          </a:p>
        </p:txBody>
      </p:sp>
      <p:pic>
        <p:nvPicPr>
          <p:cNvPr id="1026" name="Picture 2" descr="https://im0-tub-ru.yandex.net/i?id=a8ad62efb233a9f2034911dd0d7427a2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159" y="122829"/>
            <a:ext cx="1845840" cy="21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480" y="122829"/>
            <a:ext cx="812932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rgbClr val="0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8800" b="1" cap="none" spc="0" dirty="0">
              <a:ln/>
              <a:solidFill>
                <a:srgbClr val="00808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863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поступают в бюджет?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0" y="3741197"/>
            <a:ext cx="4986884" cy="3116803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7378" y="1325563"/>
            <a:ext cx="5123793" cy="9919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7379" y="2569780"/>
            <a:ext cx="5123791" cy="945930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7378" y="3689132"/>
            <a:ext cx="5123792" cy="10247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(УСН)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7379" y="5015097"/>
            <a:ext cx="5123791" cy="1059194"/>
          </a:xfrm>
          <a:prstGeom prst="roundRect">
            <a:avLst/>
          </a:prstGeom>
          <a:solidFill>
            <a:srgbClr val="61D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986884" y="1813034"/>
            <a:ext cx="1240494" cy="26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986884" y="2317531"/>
            <a:ext cx="1072604" cy="772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986884" y="2858328"/>
            <a:ext cx="1240494" cy="1343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842504" y="3090041"/>
            <a:ext cx="1216984" cy="227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9">
              <a:srgbClr val="99FF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4205"/>
          </a:xfrm>
          <a:solidFill>
            <a:srgbClr val="4CE4C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Пестяковского муниципального района на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952172185"/>
              </p:ext>
            </p:extLst>
          </p:nvPr>
        </p:nvGraphicFramePr>
        <p:xfrm>
          <a:off x="1639614" y="1608083"/>
          <a:ext cx="8891752" cy="510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поступают в бюджет?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7378" y="1277235"/>
            <a:ext cx="5865050" cy="803813"/>
          </a:xfrm>
          <a:prstGeom prst="roundRect">
            <a:avLst/>
          </a:prstGeom>
          <a:solidFill>
            <a:srgbClr val="CF83F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03868" y="2359025"/>
            <a:ext cx="5888560" cy="490287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03868" y="3037976"/>
            <a:ext cx="5888560" cy="738078"/>
          </a:xfrm>
          <a:prstGeom prst="roundRect">
            <a:avLst/>
          </a:prstGeom>
          <a:solidFill>
            <a:srgbClr val="00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и компенсации затрат государства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7378" y="3950615"/>
            <a:ext cx="5865050" cy="785888"/>
          </a:xfrm>
          <a:prstGeom prst="roundRect">
            <a:avLst/>
          </a:prstGeom>
          <a:solidFill>
            <a:srgbClr val="66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986884" y="1813034"/>
            <a:ext cx="1240494" cy="26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986884" y="2317531"/>
            <a:ext cx="1216984" cy="29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986884" y="2615209"/>
            <a:ext cx="1216984" cy="79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2" y="3624201"/>
            <a:ext cx="5207645" cy="3208200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 flipV="1">
            <a:off x="4842504" y="3090042"/>
            <a:ext cx="1361364" cy="1068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6215623" y="4938031"/>
            <a:ext cx="5865050" cy="725214"/>
          </a:xfrm>
          <a:prstGeom prst="roundRect">
            <a:avLst/>
          </a:prstGeom>
          <a:solidFill>
            <a:srgbClr val="DC547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27378" y="5864773"/>
            <a:ext cx="5928110" cy="804041"/>
          </a:xfrm>
          <a:prstGeom prst="roundRect">
            <a:avLst/>
          </a:prstGeom>
          <a:solidFill>
            <a:srgbClr val="A048E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842504" y="3392488"/>
            <a:ext cx="1216984" cy="1908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4572000" y="3407015"/>
            <a:ext cx="1487488" cy="2879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4205"/>
          </a:xfrm>
          <a:solidFill>
            <a:srgbClr val="99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Пестяковского муниципального района на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93175174"/>
              </p:ext>
            </p:extLst>
          </p:nvPr>
        </p:nvGraphicFramePr>
        <p:xfrm>
          <a:off x="567559" y="1454205"/>
          <a:ext cx="10641724" cy="527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5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Пестяковского муниципального района поступают межбюджетные трансферты из бюджета Ивановкой области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2021-2023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380" y="1325563"/>
            <a:ext cx="4698124" cy="2066925"/>
          </a:xfrm>
          <a:prstGeom prst="roundRect">
            <a:avLst/>
          </a:prstGeo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4605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59488" y="1539630"/>
            <a:ext cx="5865050" cy="1080328"/>
          </a:xfrm>
          <a:prstGeom prst="roundRect">
            <a:avLst/>
          </a:prstGeom>
          <a:solidFill>
            <a:srgbClr val="CF83F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9488" y="3240432"/>
            <a:ext cx="5888560" cy="1039177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59488" y="4820798"/>
            <a:ext cx="5888560" cy="1176816"/>
          </a:xfrm>
          <a:prstGeom prst="roundRect">
            <a:avLst/>
          </a:prstGeom>
          <a:solidFill>
            <a:srgbClr val="00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6" idx="1"/>
          </p:cNvCxnSpPr>
          <p:nvPr/>
        </p:nvCxnSpPr>
        <p:spPr>
          <a:xfrm flipH="1">
            <a:off x="4986884" y="2079794"/>
            <a:ext cx="1072604" cy="240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986884" y="2991712"/>
            <a:ext cx="1216984" cy="297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" y="3450010"/>
            <a:ext cx="6035402" cy="3407990"/>
          </a:xfrm>
          <a:prstGeom prst="rect">
            <a:avLst/>
          </a:prstGeom>
        </p:spPr>
      </p:pic>
      <p:cxnSp>
        <p:nvCxnSpPr>
          <p:cNvPr id="15" name="Прямая со стрелкой 14"/>
          <p:cNvCxnSpPr>
            <a:stCxn id="8" idx="1"/>
          </p:cNvCxnSpPr>
          <p:nvPr/>
        </p:nvCxnSpPr>
        <p:spPr>
          <a:xfrm flipH="1" flipV="1">
            <a:off x="4842504" y="3240432"/>
            <a:ext cx="1216984" cy="2168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9CCFF"/>
            </a:gs>
            <a:gs pos="6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6512" y="0"/>
            <a:ext cx="12192000" cy="1198179"/>
          </a:xfrm>
          <a:solidFill>
            <a:srgbClr val="8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Пестяковского муниципального района поступают межбюджетные трансферты из бюджета Ивановкой области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2021-2023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  <a:endParaRPr lang="ru-RU" sz="3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41046" y="5284898"/>
            <a:ext cx="3436883" cy="138736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Межбюджетные трансферты</a:t>
            </a:r>
            <a:endParaRPr lang="ru-RU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10521" y="1923802"/>
            <a:ext cx="3885704" cy="2891086"/>
          </a:xfrm>
          <a:prstGeom prst="roundRect">
            <a:avLst/>
          </a:prstGeom>
          <a:solidFill>
            <a:srgbClr val="E6F793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расходов. Субвенция в отличие от дотации должна быть использована строго по целевому назначению и в установленный срок; в противном случае она подлежит возврату предоставившему ее органу.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131" y="2547580"/>
            <a:ext cx="3137338" cy="2885090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бюджетные средства, предоставляемые бюджету другого уровня бюджетной системы Российской Федерации, физическому или юридическому лицу на условиях долевого финансирования целевых расходов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4558315" y="1220556"/>
            <a:ext cx="3002346" cy="781952"/>
          </a:xfrm>
          <a:prstGeom prst="ellipse">
            <a:avLst/>
          </a:prstGeom>
          <a:solidFill>
            <a:srgbClr val="C9ED1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206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098001" y="2673704"/>
            <a:ext cx="3910122" cy="2387027"/>
          </a:xfrm>
          <a:prstGeom prst="roundRect">
            <a:avLst/>
          </a:prstGeom>
          <a:solidFill>
            <a:srgbClr val="75DBFF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основе. Дотации осуществляются из Федерального фонда финансовой поддержки субъектов РФ. </a:t>
            </a:r>
            <a:endPara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предоставляется на выравнивание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обеспеченности поселений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Овал 7"/>
          <p:cNvSpPr/>
          <p:nvPr/>
        </p:nvSpPr>
        <p:spPr>
          <a:xfrm>
            <a:off x="8454587" y="1434075"/>
            <a:ext cx="3196951" cy="1318458"/>
          </a:xfrm>
          <a:prstGeom prst="ellipse">
            <a:avLst/>
          </a:prstGeom>
          <a:solidFill>
            <a:srgbClr val="00A7E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143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606" y="1434662"/>
            <a:ext cx="3664389" cy="1261241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143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478490">
            <a:off x="3564637" y="5241854"/>
            <a:ext cx="503786" cy="1066563"/>
          </a:xfrm>
          <a:prstGeom prst="downArrow">
            <a:avLst/>
          </a:prstGeom>
          <a:solidFill>
            <a:srgbClr val="66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42892" y="4814888"/>
            <a:ext cx="420961" cy="470010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500566">
            <a:off x="8124343" y="5062284"/>
            <a:ext cx="493222" cy="1229710"/>
          </a:xfrm>
          <a:prstGeom prst="downArrow">
            <a:avLst/>
          </a:prstGeom>
          <a:solidFill>
            <a:srgbClr val="99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579">
              <a:srgbClr val="99FFCC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7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34662"/>
          </a:xfrm>
          <a:solidFill>
            <a:srgbClr val="00CC99">
              <a:alpha val="58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муниципального района в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57555281"/>
              </p:ext>
            </p:extLst>
          </p:nvPr>
        </p:nvGraphicFramePr>
        <p:xfrm>
          <a:off x="274320" y="2103120"/>
          <a:ext cx="5410200" cy="341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69394599"/>
              </p:ext>
            </p:extLst>
          </p:nvPr>
        </p:nvGraphicFramePr>
        <p:xfrm>
          <a:off x="6035040" y="1434662"/>
          <a:ext cx="5053263" cy="257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88772374"/>
              </p:ext>
            </p:extLst>
          </p:nvPr>
        </p:nvGraphicFramePr>
        <p:xfrm>
          <a:off x="6294121" y="4038600"/>
          <a:ext cx="4851934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23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rgbClr val="B7FFE7"/>
            </a:gs>
            <a:gs pos="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308538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ПЕСТЯКОВСКОГО МУНИЦИПАЛЬНОГО РАЙОНА  НА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655379"/>
            <a:ext cx="12192000" cy="1661184"/>
          </a:xfrm>
          <a:prstGeom prst="roundRect">
            <a:avLst/>
          </a:prstGeom>
          <a:solidFill>
            <a:srgbClr val="94E6E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муниципального района 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сформирован на основе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Пестяковского муниципального района.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муниципального района в определенной сфере.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392488"/>
            <a:ext cx="12192000" cy="1324304"/>
          </a:xfrm>
          <a:prstGeom prst="roundRect">
            <a:avLst/>
          </a:prstGeom>
          <a:solidFill>
            <a:srgbClr val="66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8376" y="4792717"/>
            <a:ext cx="12200375" cy="1324304"/>
          </a:xfrm>
          <a:prstGeom prst="roundRect">
            <a:avLst/>
          </a:prstGeom>
          <a:solidFill>
            <a:srgbClr val="00E3D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не планируется, т.к. муниципальный долг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5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rgbClr val="FFFFCC"/>
            </a:gs>
            <a:gs pos="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06" y="284413"/>
            <a:ext cx="121527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71550" algn="l"/>
                <a:tab pos="2970213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долга по состоянию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01.01.2021г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бюджету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Пестяковского муниципального района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ru-RU" altLang="ru-RU" sz="12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</a:t>
            </a:r>
            <a:endParaRPr lang="ru-RU" alt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88376"/>
              </p:ext>
            </p:extLst>
          </p:nvPr>
        </p:nvGraphicFramePr>
        <p:xfrm>
          <a:off x="709448" y="1608085"/>
          <a:ext cx="9922158" cy="4736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1468"/>
                <a:gridCol w="1578439"/>
                <a:gridCol w="1637732"/>
                <a:gridCol w="1589746"/>
                <a:gridCol w="1644773"/>
              </a:tblGrid>
              <a:tr h="872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заимствований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Утверждено на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01.01.2021г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01.01.2022г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   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01.01.2023г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CCCC"/>
                    </a:solidFill>
                  </a:tcPr>
                </a:tc>
              </a:tr>
              <a:tr h="80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внутренние заимствования, всего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</a:tr>
              <a:tr h="807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7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7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7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7FFE7"/>
                    </a:solidFill>
                  </a:tcPr>
                </a:tc>
              </a:tr>
              <a:tr h="65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</a:tr>
              <a:tr h="657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7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7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7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B7FFE7"/>
                    </a:solidFill>
                  </a:tcPr>
                </a:tc>
              </a:tr>
              <a:tr h="933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заимствований, направленных на погашение долга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  <a:tab pos="2969895" algn="ctr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5FF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434">
              <a:srgbClr val="C5FFEC"/>
            </a:gs>
            <a:gs pos="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8634"/>
          </a:xfrm>
          <a:solidFill>
            <a:srgbClr val="00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lvl="0" algn="ctr" defTabSz="914400" eaLnBrk="0" fontAlgn="base" hangingPunct="0">
              <a:spcAft>
                <a:spcPct val="0"/>
              </a:spcAft>
              <a:defRPr/>
            </a:pPr>
            <a:r>
              <a:rPr lang="ru-RU" sz="2000" b="1" dirty="0">
                <a:solidFill>
                  <a:srgbClr val="B7FFE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Распределение расходов </a:t>
            </a:r>
            <a:r>
              <a:rPr lang="ru-RU" sz="2000" b="1" dirty="0" smtClean="0">
                <a:solidFill>
                  <a:srgbClr val="B7FFE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бюджета Пестяковского муниципального района </a:t>
            </a:r>
            <a:r>
              <a:rPr lang="ru-RU" sz="2000" b="1" dirty="0">
                <a:solidFill>
                  <a:srgbClr val="B7FFE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rgbClr val="B7FFE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муниципальным программам на </a:t>
            </a:r>
            <a:r>
              <a:rPr lang="ru-RU" sz="2000" b="1" dirty="0" smtClean="0">
                <a:solidFill>
                  <a:srgbClr val="B7FFE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rgbClr val="B7FFE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B7FFE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rgbClr val="B7FFE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годы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997861"/>
              </p:ext>
            </p:extLst>
          </p:nvPr>
        </p:nvGraphicFramePr>
        <p:xfrm>
          <a:off x="766203" y="1014423"/>
          <a:ext cx="10411300" cy="572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8019"/>
                <a:gridCol w="1566437"/>
                <a:gridCol w="1496694"/>
                <a:gridCol w="1590150"/>
              </a:tblGrid>
              <a:tr h="2977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rgbClr val="00CC99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1 611 466,75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6 307 846,00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2 297 014,00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2 297 014,00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культуры, спорта, туризма и реализация молодежной политики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924 571,00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479 879,00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479 879,00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61 947 560,02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32 483 751,50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29 193 903,43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доступным и комфортным жильем,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объектами инженерной инфраструктуры и услугами ЖКХ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547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транспортной системы, энергосбережение и повышение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энергетической эффективности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7 738 159,05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8 168 796,88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4 943 796,88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граждан и профилактика правонарушений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698 961,18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557 022,82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614 045,64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Забота и поддержка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1 889 524,50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1 735 124,50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609 041,50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79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местного самоуправления </a:t>
                      </a:r>
                      <a:r>
                        <a:rPr lang="ru-RU" sz="1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Пестяковского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32 563 898,95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24 659 756,45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22 994 665,37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44827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сельских территорий 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коммунальной инфраструктуры в Пестяковском муниципальном районе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758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 управления муниципальным имуществом и решение экологических проблем Пестяковского муниципального района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12 000,00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11 760,00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  <a:tr h="5064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законопослушного поведения участников дорожного движения на территории Пестяковского муниципального района на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2019-2021 годы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2 520,00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ctr"/>
                </a:tc>
              </a:tr>
              <a:tr h="26896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по муниципальным программам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112 085 040,70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70 381 345,15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62 755 572,57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4E6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2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a8ad62efb233a9f2034911dd0d7427a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611" y="82691"/>
            <a:ext cx="2005262" cy="206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0014" y="111501"/>
            <a:ext cx="10038597" cy="1002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Пестяковский муниципальный район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8164" y="1552030"/>
            <a:ext cx="5095122" cy="10772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района составляет   1119,3 км2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33378" y="2786631"/>
            <a:ext cx="5667960" cy="1628829"/>
          </a:xfrm>
          <a:prstGeom prst="rect">
            <a:avLst/>
          </a:prstGeom>
          <a:solidFill>
            <a:srgbClr val="FF9966"/>
          </a:solidFill>
          <a:ln>
            <a:solidFill>
              <a:srgbClr val="F7995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в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5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649 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pPr algn="ctr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50003" y="4639683"/>
            <a:ext cx="5093870" cy="2013480"/>
          </a:xfrm>
          <a:prstGeom prst="rect">
            <a:avLst/>
          </a:prstGeom>
          <a:solidFill>
            <a:srgbClr val="FFCCCC"/>
          </a:solidFill>
          <a:ln>
            <a:solidFill>
              <a:srgbClr val="F6AD5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района входят: </a:t>
            </a:r>
          </a:p>
          <a:p>
            <a:pPr marL="285750" indent="-285750" algn="ctr">
              <a:buFontTx/>
              <a:buChar char="-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городское поселение; </a:t>
            </a:r>
          </a:p>
          <a:p>
            <a:pPr marL="285750" indent="-285750" algn="ctr">
              <a:buFontTx/>
              <a:buChar char="-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сельских поселения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ivgoradm.ru/history/MAP/pestiaky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776"/>
            <a:ext cx="6359857" cy="5701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7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434">
              <a:schemeClr val="accent4">
                <a:lumMod val="20000"/>
                <a:lumOff val="80000"/>
              </a:schemeClr>
            </a:gs>
            <a:gs pos="0">
              <a:srgbClr val="9DE9E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4" y="0"/>
            <a:ext cx="12065876" cy="914400"/>
          </a:xfr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Пестяковского муниципального района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муниципальным программам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83757516"/>
              </p:ext>
            </p:extLst>
          </p:nvPr>
        </p:nvGraphicFramePr>
        <p:xfrm>
          <a:off x="115613" y="1097280"/>
          <a:ext cx="12076387" cy="554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0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accent1">
                <a:lumMod val="40000"/>
                <a:lumOff val="60000"/>
              </a:schemeClr>
            </a:gs>
            <a:gs pos="100000">
              <a:srgbClr val="FFFFCC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Пестяковского муниципального района»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7693" y="987266"/>
            <a:ext cx="521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ресурсного обеспечения программы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1 611 466,75 руб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5229470" y="954107"/>
            <a:ext cx="2396562" cy="950893"/>
          </a:xfrm>
          <a:prstGeom prst="fra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64398" y="1133106"/>
            <a:ext cx="2458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4288" y="1803636"/>
            <a:ext cx="3168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малого и среднего предпринимательства в Пестяковском муниципальном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4288" y="2866227"/>
            <a:ext cx="35613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Субсидирование транспортного обслуживания населения Пестяковского муниципального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86109" y="1251285"/>
            <a:ext cx="3838756" cy="1702660"/>
          </a:xfrm>
          <a:prstGeom prst="roundRect">
            <a:avLst/>
          </a:prstGeom>
          <a:solidFill>
            <a:srgbClr val="97D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.Обеспечение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экономических, условий для развития субъектов малого и среднего предпринимательства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стабильного функционирования пассажирского автомобильного транспорта на территории  Пестяковского муниципального района;</a:t>
            </a:r>
          </a:p>
          <a:p>
            <a:endParaRPr lang="ru-RU" sz="14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315393">
            <a:off x="6504874" y="3911308"/>
            <a:ext cx="5342021" cy="2308324"/>
          </a:xfrm>
          <a:prstGeom prst="rect">
            <a:avLst/>
          </a:prstGeom>
          <a:solidFill>
            <a:srgbClr val="B7FFE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tabLst>
                <a:tab pos="2243138" algn="l"/>
              </a:tabLs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взаимодействия субъектов малого и среднего предпринимательства с органами местного самоуправления муниципального района;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преференций для развития субъектов малого и среднего предпринимательства в приоритетных для муниципального района направлениях деятельности субъектов малого и среднего предпринимательства;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числа выполняемых рейсов и числа перевозимых по этим направлениям пассажиров;</a:t>
            </a:r>
          </a:p>
          <a:p>
            <a:pPr marL="342900" indent="-342900">
              <a:buAutoNum type="arabicPeriod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количества обслуживаемых муниципальных автобусных маршрутов.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d2z5ewoj022g8u.cloudfront.net/uploads/2018/10/29160306/GettyImages-60193875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s://d2z5ewoj022g8u.cloudfront.net/uploads/2018/10/29160306/GettyImages-6019387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459" y="-722304"/>
            <a:ext cx="5583417" cy="39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d2z5ewoj022g8u.cloudfront.net/uploads/2018/10/29160306/GettyImages-6019387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13" y="3820334"/>
            <a:ext cx="4650520" cy="2707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45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0000">
              <a:schemeClr val="accent1">
                <a:lumMod val="40000"/>
                <a:lumOff val="60000"/>
              </a:schemeClr>
            </a:gs>
            <a:gs pos="100000">
              <a:srgbClr val="FF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3" y="0"/>
            <a:ext cx="12091987" cy="942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8" y="1339546"/>
            <a:ext cx="3700462" cy="1214527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 на программу составят: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6 307 846,00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2 297 014,00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2 297 014,00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Овал 4"/>
          <p:cNvSpPr/>
          <p:nvPr/>
        </p:nvSpPr>
        <p:spPr>
          <a:xfrm>
            <a:off x="4321743" y="3057641"/>
            <a:ext cx="2598821" cy="13988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Срок реализации программы 2015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1" y="3725470"/>
            <a:ext cx="3857625" cy="27715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124426" y="1189882"/>
            <a:ext cx="7821056" cy="830997"/>
          </a:xfrm>
          <a:prstGeom prst="rect">
            <a:avLst/>
          </a:prstGeom>
          <a:solidFill>
            <a:srgbClr val="97D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anchor="ctr">
            <a:spAutoFit/>
          </a:bodyPr>
          <a:lstStyle/>
          <a:p>
            <a:pPr algn="ctr"/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Совершенствование комплексной системы мер по реализации государственной политики в сфере культуры и искусства Пестяковского муниципального района, развитие и укрепление экономических и организационных условий для эффективной деятельности и оказания услуг населению </a:t>
            </a:r>
          </a:p>
        </p:txBody>
      </p:sp>
      <p:pic>
        <p:nvPicPr>
          <p:cNvPr id="9218" name="Picture 2" descr="https://rykovodstvo.ru/pars_docs/refs/108/107072/107072_html_m48d8b0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64" y="2666199"/>
            <a:ext cx="4954571" cy="38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rgbClr val="75FFE5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rgbClr val="75FFE5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физической культуры, спорта, туризма и реализация молодежной политики»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889191"/>
            <a:ext cx="4058581" cy="2378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165">
            <a:off x="2525940" y="3330184"/>
            <a:ext cx="6001416" cy="3064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377" y="2228850"/>
            <a:ext cx="1971876" cy="46291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132714">
            <a:off x="310798" y="1221829"/>
            <a:ext cx="2871788" cy="1457324"/>
          </a:xfrm>
          <a:prstGeom prst="rect">
            <a:avLst/>
          </a:prstGeom>
          <a:solidFill>
            <a:srgbClr val="66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924 571,00 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479 879,00 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479 879,00 руб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27327" y="1568318"/>
            <a:ext cx="3681943" cy="4247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массовых и индивидуальных форм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спортивной работы в  учреждениях, на предприятиях, в организациях, с детьми дошкольного возраста и с обучающимися  в           общеобразовательных учреждениях, работниками организаций, инвалидами, пенсионерами и другими категориями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гражданского становления,       социальной зрелости молодежи, физического, духовного,    нравственного развития молодых граждан, обеспечение их                занятости и удовлетворение их общественных потребностей;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7570" y="942975"/>
            <a:ext cx="2992619" cy="4661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</p:spTree>
    <p:extLst>
      <p:ext uri="{BB962C8B-B14F-4D97-AF65-F5344CB8AC3E}">
        <p14:creationId xmlns:p14="http://schemas.microsoft.com/office/powerpoint/2010/main" val="3976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rgbClr val="75FFE5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6023" y="332185"/>
            <a:ext cx="7218671" cy="30889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приобщение населения района к социальному, культурному, духовному и физическому воспитанию;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увеличение числа участников спортивно-оздоровительных мероприятий;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выявление представителей нового поколения одаренной молодежи в целях дальнейшей поддержки их творческого становления;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разнообразных форм работы, в том числе увеличение количества мероприятий для лиц с ограниченными физическими возможностями;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стойкого противодействия наркотикам в молодежной среде, в том числе путем увеличения численности добровольцев по пропаганде здорового образа жизни из числа подростков и молодежи;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использование инновационного потенциала молодежи в интересах государственного и общественного развития.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16" y="3735763"/>
            <a:ext cx="4026000" cy="2900149"/>
          </a:xfrm>
          <a:prstGeom prst="rect">
            <a:avLst/>
          </a:prstGeom>
        </p:spPr>
      </p:pic>
      <p:pic>
        <p:nvPicPr>
          <p:cNvPr id="1026" name="Picture 2" descr="http://www.pestyaki.ru/images/2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19" y="601332"/>
            <a:ext cx="3400927" cy="25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ravkiz-v-msk.com/wp-content/uploads/2019/03/uspevaemost-v-shkole-povysit-fizr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15" y="3699743"/>
            <a:ext cx="4462749" cy="29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rgbClr val="99FF99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198" y="0"/>
            <a:ext cx="12018579" cy="954107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района»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12293" y="1404496"/>
            <a:ext cx="2522483" cy="646331"/>
          </a:xfrm>
          <a:prstGeom prst="rect">
            <a:avLst/>
          </a:prstGeom>
          <a:solidFill>
            <a:srgbClr val="99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62926" y="1281451"/>
            <a:ext cx="4398578" cy="15387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–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и обеспечение доступности для получения качественного образования и воспитания, успешной социализации детей, проживающих на территории Пестяковского муниципального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281451"/>
            <a:ext cx="3923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ресурсного обеспечения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61 947 560,02 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32 483 751,50 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29 193 903,43 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8" descr="http://balashover.ru/picture/news/25815_641c7c41f89636547bccaf138053b0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://balashover.ru/picture/news/25815_641c7c41f89636547bccaf138053b0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4" name="Picture 12" descr="https://cdn.vse42.ru/files/P_S1280x853q80/Wnone/ui-59ddd35747c518.1539388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40" y="3147547"/>
            <a:ext cx="5013124" cy="33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worldluxrealty.com/sites/default/files/inline/images/povishenie_kvalifikacii_i_perepodgotovka_chto_eto_tak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7" y="2693721"/>
            <a:ext cx="5219673" cy="39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48080" y="4672190"/>
            <a:ext cx="7883429" cy="19623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u="sng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>Ожидаемые результаты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услугами дошкольного образования  детей в возрасте от  1,5 до 7 лет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в учреждениях образования в соответствии с Федеральными государственными стандартами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Соответствие уровня заработной платы педагогических работников сферы образования Указам Президента РФ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уровня квалификации преподавательских кадров – 100%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Охват детей дополнительным образованием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78%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Выявление и поддержка талантливых и одаренных детей.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безбарьерной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среды для детей инвалидов.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98" y="0"/>
            <a:ext cx="12018579" cy="954107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«Развитие образования Пестяковского муниципального района»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394" y="1253835"/>
            <a:ext cx="2683379" cy="923103"/>
          </a:xfrm>
          <a:prstGeom prst="roundRect">
            <a:avLst/>
          </a:prstGeom>
          <a:solidFill>
            <a:srgbClr val="99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дошкольного образования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13 692 174,35руб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815 159,58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-13 700 159,73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47361" y="1406563"/>
            <a:ext cx="2808507" cy="7703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общего образования: 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33 870 155,00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7 471 049,82 руб.,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4 296 201,60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197" y="2476666"/>
            <a:ext cx="3289771" cy="853688"/>
          </a:xfrm>
          <a:prstGeom prst="roundRect">
            <a:avLst/>
          </a:prstGeom>
          <a:solidFill>
            <a:srgbClr val="44ECB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образования: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3 050 895,24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2 119 854,00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2 119 854,00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0579" y="3610505"/>
            <a:ext cx="3597779" cy="9610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культуры здорового образа жизни детей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2 555 250,00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2 555 250,00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2 555 250,00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195" y="5090795"/>
            <a:ext cx="3041582" cy="11656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безопасность образовательных организаций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1 881 038,10 руб.,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1 878 938,10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-1 878 938,10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23022" y="2601256"/>
            <a:ext cx="3366773" cy="13851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образовательных организаций Пестяковского муниципального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-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6 898 047,33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4 643 500,00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4 643 500,00 руб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ttp://alwaysbusymama.com/images/content/993-microsoft-sklav-spisok-najbilsh-innovatsijnikh-shkil-svi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833" y="1499762"/>
            <a:ext cx="4514318" cy="282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04298"/>
            <a:ext cx="12192000" cy="1015663"/>
          </a:xfrm>
          <a:prstGeom prst="rect">
            <a:avLst/>
          </a:prstGeom>
          <a:solidFill>
            <a:srgbClr val="66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и комфортным жильем, объектами инженерной инфраструктуры и услугами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–коммунального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населения Пестяковского муниципального района»</a:t>
            </a:r>
            <a:endParaRPr lang="ru-RU" sz="20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93690" y="1314808"/>
            <a:ext cx="2596055" cy="806129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2082" y="1236592"/>
            <a:ext cx="2370357" cy="176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ассигнований:</a:t>
            </a: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836" y="2650708"/>
            <a:ext cx="5060731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Повышение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 приобретения   жилья   в Пестяковском муниципальном районе для граждан и семей,  нуждающихся в улучшении жилищных</a:t>
            </a: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с помощью ипотечного жилищного 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кредитования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0389" y="4352186"/>
            <a:ext cx="5060731" cy="2505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pPr lvl="0" algn="just" defTabSz="457200" fontAlgn="auto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результате реализации Программы к 2022 году количество молодых семей, получивших свидетельство о праве на получении социальной выплаты на приобретение (строительство) жилого помещения составит 15. Также, к 2022 году планируется улучшить жилищные условия 16 гражданам с помощью мер государственной и муниципальной поддержки в сфере ипотечного жилищного кредитования.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tv-bis.ru/wp-content/uploads/2016/10/446-Programmyi-ipotechnogo-kreditovaniya--1024x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22" y="1314808"/>
            <a:ext cx="5529680" cy="288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nao24.ru/uploads/posts/2019-10/1570698079_shu_9618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39" y="4140860"/>
            <a:ext cx="3935178" cy="26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системы, энергосбережение и повышение энергетической эффективности Пестяковского муниципального района»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56262" y="1200329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8" name="Стрелка вниз 7"/>
          <p:cNvSpPr/>
          <p:nvPr/>
        </p:nvSpPr>
        <p:spPr>
          <a:xfrm rot="14614072">
            <a:off x="2827298" y="1892647"/>
            <a:ext cx="562303" cy="1918953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786372">
            <a:off x="1542435" y="3848522"/>
            <a:ext cx="484632" cy="1082582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069318"/>
            <a:ext cx="3337034" cy="923330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20 850 752,81 руб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</a:t>
            </a:r>
          </a:p>
        </p:txBody>
      </p:sp>
      <p:pic>
        <p:nvPicPr>
          <p:cNvPr id="11" name="Picture 2" descr="http://ddht.ivanovoobl.ru/wp-content/uploads/sites/25/2017/10/IMG_20171019_162601-e1508508922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1" y="1266085"/>
            <a:ext cx="2431993" cy="162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528463" y="1605479"/>
            <a:ext cx="4604301" cy="954107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эффективной транспортной и дорожной инфраструктуры в соответствии с потребностями населения и экономики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28462" y="2852123"/>
            <a:ext cx="4627026" cy="1169551"/>
          </a:xfrm>
          <a:prstGeom prst="rect">
            <a:avLst/>
          </a:prstGeom>
          <a:solidFill>
            <a:srgbClr val="66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потребителями топливно-энергетических ресурсов за счет их рационального использования и сокращения потерь энергетических ресурсов путем реализации энергосберегающих мероприятий.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7585332">
            <a:off x="7171178" y="1697777"/>
            <a:ext cx="151900" cy="763214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7585332">
            <a:off x="7148965" y="2479323"/>
            <a:ext cx="151900" cy="763214"/>
          </a:xfrm>
          <a:prstGeom prst="downArrow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486">
            <a:off x="3891516" y="3128921"/>
            <a:ext cx="3451284" cy="21644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41409" y="1665433"/>
            <a:ext cx="3058481" cy="1384995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содержание автомобильных дорог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и вне границ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пунктов в границах Пестяковского муниципального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района: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7 738 159,05 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8 168 796,88 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4 943 796,88 руб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9208" y="4887428"/>
            <a:ext cx="3058481" cy="954107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Пестяковского муниципального района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rcRect t="904" b="904"/>
          <a:stretch>
            <a:fillRect/>
          </a:stretch>
        </p:blipFill>
        <p:spPr>
          <a:xfrm>
            <a:off x="6619164" y="4232384"/>
            <a:ext cx="5367669" cy="24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12192000" cy="1213945"/>
          </a:xfrm>
          <a:prstGeom prst="rect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граждан и профилактика правонарушений в Пестяковском муниципальном районе»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49403" y="1340070"/>
            <a:ext cx="3390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2015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49403" y="1986401"/>
            <a:ext cx="3678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ассигнований: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698 961,18 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557 022,82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614 045,64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76397" y="4314463"/>
            <a:ext cx="3424631" cy="1661993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преступности и повышение результативности профилактики правонарушений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7860" y="1280899"/>
            <a:ext cx="4093779" cy="49398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программы: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части (90 процентов)  территории района будет действовать система оповещения населения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подготовленности   населения района к действиям в условиях ЧС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преступлений на территории района, в расчете на 100 тысяч жителей (коэффициент криминальной активности населения), сократится на 15 процентов, с 1525,3 в 2013 году до 1218,2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преступлений, совершенных в общественных а общественных местах, связанных с угрозой жизни, здоровью и имуществу граждан, хулиганством в расчете на 100 тысяч населения, уменьшится на 6 процентов, с 367,3 в 2013 году до 345,0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несовершеннолетних, совершивших преступления, в расчете на тысячу несовершеннолетних в возрасте 14-17 лет включительно, сократится на 50,0 процентов, с 28,4 в 2013 году до 14,2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участников, совершивших преступления в состоянии опьянения сократится на 44 процента с 28,2 в 2013 году до 15,5 в 2020 году.</a:t>
            </a:r>
          </a:p>
          <a:p>
            <a:pPr marL="171450" lvl="0" indent="-1714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участников, совершивших повторные преступления (ранее совершавшие преступления) сократится на 12 процентов с 70 в 2013 году до 58 в 2020 году.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0-tub-ru.yandex.net/i?id=aea2a4ba1623af37a1bf760b3adfb9a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" y="1915427"/>
            <a:ext cx="4296098" cy="40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8000">
              <a:schemeClr val="accent1">
                <a:tint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6318" y="671496"/>
            <a:ext cx="7491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</a:t>
            </a:r>
          </a:p>
          <a:p>
            <a:r>
              <a:rPr lang="ru-RU" sz="3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муниципального района!</a:t>
            </a:r>
            <a:endParaRPr lang="ru-RU" sz="36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8800" y="2094892"/>
            <a:ext cx="7724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Предоставляем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информационный материал –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аналитический документ, подготовленный в целях предоставления гражданам актуальной информации о проекте бюджета Пестяковского муниципального района на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Предоставленная информация обеспечивает реализацию принципов прозрачности и открытости бюджетного процесса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  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«Бюджет для граждан»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нацелен на получение обратной связи от граждан, которым интересны современные проблемы финансов в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 Ивановской области. </a:t>
            </a:r>
          </a:p>
          <a:p>
            <a:pPr algn="just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отдела администрации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Л.Е.Репкина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60" y="0"/>
            <a:ext cx="12055092" cy="107721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муниципального района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поддержка»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28340" y="1226348"/>
            <a:ext cx="526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Сроки реализации программы: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419" y="1231836"/>
            <a:ext cx="2470653" cy="519180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Цели Программы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условий для обеспечения социальной поддержки ветеранов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организационных, </a:t>
            </a:r>
            <a:r>
              <a:rPr lang="ru-RU" sz="1150" dirty="0" err="1" smtClean="0">
                <a:latin typeface="Times New Roman" pitchFamily="18" charset="0"/>
                <a:cs typeface="Times New Roman" pitchFamily="18" charset="0"/>
              </a:rPr>
              <a:t>правовы</a:t>
            </a:r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Реализация комплекса социальных мер, направленных на проявление заботы и внимания, оказание финансовой поддержки отдельным категориям граждан, социальная поддержка которых не урегулирована законодательством РФ и Ивановской области. </a:t>
            </a:r>
            <a:endParaRPr lang="ru-RU" sz="1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Организация оказания материальной помощи и защиты отдельным категориям граждан муниципального района, оказавшимся в экстремальной (сложной) жизненной ситуации;</a:t>
            </a:r>
            <a:endParaRPr lang="ru-RU" sz="1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Поддержка Общественной организации ветеранов (пенсионеров) войны, труда, Вооруженных сил и правоохранительных органов (далее – Совет ветеранов) Пестяковского муниципального района</a:t>
            </a:r>
            <a:r>
              <a:rPr lang="ru-RU" sz="11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58476" y="2323549"/>
            <a:ext cx="3619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 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1 889 524,50 руб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1 735 124,50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609 041,50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prizyv.ru/wp-content/uploads/2017/07/rmwmfoj5336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03" y="2223436"/>
            <a:ext cx="5795979" cy="38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841" y="0"/>
            <a:ext cx="12002814" cy="846704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местного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Пестяковского муниципального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0421" y="1003596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9186" y="3530984"/>
            <a:ext cx="5762352" cy="3327016"/>
          </a:xfrm>
          <a:prstGeom prst="snip2DiagRect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открытого, ответственного и эффективного местного самоуправления в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индикаторы (показатели):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законодательством;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переданных законодательством Российской Федерации отдельных государственных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-Качественное предоставление услуг муниципальным бюджетным учреждением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Пестяковский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многофункциональный центр предоставления государственных и муниципальных услуг «Мои документы»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9477" y="1382102"/>
            <a:ext cx="2903538" cy="1169551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32 563 898,95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24 659 756,45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22 994 665,37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186" y="976947"/>
            <a:ext cx="5557096" cy="2477601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15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1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 результативности деятельности местной Администрации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административных барьеров при предоставлении государственных и муниципальных услуг;</a:t>
            </a:r>
          </a:p>
          <a:p>
            <a:pPr marL="342900" indent="-342900" algn="just">
              <a:spcAft>
                <a:spcPts val="0"/>
              </a:spcAft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государственных и муниципальных услуг по принципу «одного окна», включающему создание единого места приема, регистрации и выдачи необходимых документов, а также получать одновременно несколько взаимосвязанных государственных и муниципальных услуг – не менее 70 процентов.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ages.myshared.ru/9/899427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24" y="2762451"/>
            <a:ext cx="5160310" cy="387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сельских территорий и коммунальной инфраструктуры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1114" y="1250095"/>
            <a:ext cx="5790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938" y="1938650"/>
            <a:ext cx="30835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19773" y="1650205"/>
            <a:ext cx="3671247" cy="5170646"/>
          </a:xfrm>
          <a:prstGeom prst="rect">
            <a:avLst/>
          </a:prstGeom>
          <a:gradFill>
            <a:gsLst>
              <a:gs pos="0">
                <a:srgbClr val="FFFFCC"/>
              </a:gs>
              <a:gs pos="100000">
                <a:srgbClr val="CCCCFF"/>
              </a:gs>
            </a:gsLst>
            <a:lin ang="54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жизнедеятельности в сельской местности; 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инвестиционной активности в агропромышленном комплексе путем создания благоприятных инфраструктурных условий в сельской местности;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высокотехнологичных рабочих мест на селе;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граждан, проживающих в сельской местности, в реализации общественно значимых проектов;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5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позитивного отношения к сельской местности и сельскому образу жизни</a:t>
            </a:r>
            <a:r>
              <a:rPr lang="ru-RU" sz="15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5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коммунальных услуг населению.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3" y="3907054"/>
            <a:ext cx="3885063" cy="2913797"/>
          </a:xfrm>
          <a:prstGeom prst="rect">
            <a:avLst/>
          </a:prstGeom>
        </p:spPr>
      </p:pic>
      <p:pic>
        <p:nvPicPr>
          <p:cNvPr id="3076" name="Picture 4" descr="http://pnzreg.ru/upload/iblock/4fc/4fc69e8f2741744b9aeda1cb90e630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91" y="2201275"/>
            <a:ext cx="4632901" cy="30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9DE9E7"/>
            </a:gs>
            <a:gs pos="83000">
              <a:srgbClr val="33CCCC"/>
            </a:gs>
            <a:gs pos="100000">
              <a:srgbClr val="00808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68" y="0"/>
            <a:ext cx="12039600" cy="1200329"/>
          </a:xfrm>
          <a:prstGeom prst="rect">
            <a:avLst/>
          </a:prstGeom>
          <a:solidFill>
            <a:srgbClr val="9DE9E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«Эффективность управления муниципальным имуществом и решение экологических проблем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146" y="1259361"/>
            <a:ext cx="5790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55691" y="1329733"/>
            <a:ext cx="3322577" cy="39857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9DE9E7"/>
              </a:gs>
              <a:gs pos="83000">
                <a:srgbClr val="33CCCC"/>
              </a:gs>
              <a:gs pos="100000">
                <a:srgbClr val="008080"/>
              </a:gs>
            </a:gsLst>
            <a:lin ang="27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и земельными ресурсами </a:t>
            </a:r>
            <a:r>
              <a:rPr lang="ru-RU" sz="1400" spc="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400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основе современных принципов и методов управления;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поступлений в бюджет от управления и распоряжения муниципальным имуществом и землей;</a:t>
            </a:r>
          </a:p>
          <a:p>
            <a:pPr marL="285750" indent="-285750" algn="just">
              <a:buFontTx/>
              <a:buChar char="-"/>
              <a:defRPr/>
            </a:pPr>
            <a:r>
              <a:rPr lang="ru-RU" sz="14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spc="1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системного подхода к решению экологических проблем Пестяковского муниципального района Ивановской области, улучшение экологической ситуации в районе.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7914" y="1894045"/>
            <a:ext cx="2911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12 000,00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11 760,00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668" y="1747242"/>
            <a:ext cx="3965110" cy="49398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9DE9E7"/>
              </a:gs>
              <a:gs pos="83000">
                <a:srgbClr val="33CCCC"/>
              </a:gs>
              <a:gs pos="100000">
                <a:srgbClr val="008080"/>
              </a:gs>
            </a:gsLst>
            <a:lin ang="2700000" scaled="1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Ожидаемые результаты: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поступления денежных средств в местный бюджет;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Схему территориального планирования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Генеральные планы и Правила землепользования и застройки сельских поселений, входящих в состав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«Проведения комплексных кадастровых работ»;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границ территорий с особым правовым режимом использования земель на государственный кадастровый учет их границ;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благоустройства, санитарной очистки территории </a:t>
            </a:r>
            <a:r>
              <a:rPr lang="ru-RU" sz="12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несанкционированного размещения отходов производства и потребления на территории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экологической культуры населения района;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школьников и подростков, вовлеченных в сферу экологического воспитания.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62" y="3586248"/>
            <a:ext cx="4724829" cy="3144964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330" y="1237995"/>
            <a:ext cx="18002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26" y="3357563"/>
            <a:ext cx="5068670" cy="33791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законопослушного поведения участников дорожного движения на территории Пестяковского муниципального района на 2019-2021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41606" y="1200329"/>
            <a:ext cx="5035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2019 –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153" y="1724948"/>
            <a:ext cx="2921601" cy="1477328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520,00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–0,00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1108" y="1683782"/>
            <a:ext cx="2927131" cy="1354217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устойчивых навыков законопослушного поведения граждан на дорогах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8039" y="1634599"/>
            <a:ext cx="4796095" cy="1938992"/>
          </a:xfrm>
          <a:prstGeom prst="rect">
            <a:avLst/>
          </a:prstGeom>
          <a:ln>
            <a:solidFill>
              <a:srgbClr val="99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500" b="1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снижение количества дорожно-транспортных происшествий на 5%;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Увеличение доли граждан, задействованных в мероприятиях по профилактике дорожно-транспортных происшествий на 15%;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3.Ежегодное повышение уровня законопослушного поведения участников дорожного движения на 5%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362302fba98edc4e1779d6fbc8bafc1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6620" y="3605183"/>
            <a:ext cx="3741448" cy="304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1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2920" y="2046741"/>
            <a:ext cx="7117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проекту бюджета </a:t>
            </a:r>
            <a:r>
              <a:rPr lang="ru-RU" sz="2400" b="1" dirty="0" err="1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 района Вы можете направить в Совет </a:t>
            </a:r>
            <a:r>
              <a:rPr lang="ru-RU" sz="2400" b="1" dirty="0" err="1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или в администрацию района на электронный адрес:</a:t>
            </a:r>
          </a:p>
          <a:p>
            <a:pPr algn="ctr"/>
            <a:r>
              <a:rPr lang="ru-RU" sz="2400" b="1" u="sng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pestyaki@pestyaki.ru</a:t>
            </a:r>
          </a:p>
          <a:p>
            <a:pPr algn="ctr"/>
            <a:endParaRPr lang="ru-RU" sz="2400" b="1" dirty="0" smtClean="0">
              <a:solidFill>
                <a:srgbClr val="2D87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2D87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24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</p:txBody>
      </p:sp>
    </p:spTree>
    <p:extLst>
      <p:ext uri="{BB962C8B-B14F-4D97-AF65-F5344CB8AC3E}">
        <p14:creationId xmlns:p14="http://schemas.microsoft.com/office/powerpoint/2010/main" val="42238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5628" y="3662064"/>
            <a:ext cx="39397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Адрес:Россия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Пестяки, ул. Ленина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849346 2-15-90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34" y="3662064"/>
            <a:ext cx="2964906" cy="2446662"/>
          </a:xfrm>
        </p:spPr>
      </p:pic>
      <p:sp>
        <p:nvSpPr>
          <p:cNvPr id="3" name="Прямоугольник 2"/>
          <p:cNvSpPr/>
          <p:nvPr/>
        </p:nvSpPr>
        <p:spPr>
          <a:xfrm>
            <a:off x="554926" y="1389458"/>
            <a:ext cx="68364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</a:t>
            </a:r>
            <a:r>
              <a:rPr lang="ru-RU" sz="2800" b="1" dirty="0" err="1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sz="2800" b="1" dirty="0">
                <a:solidFill>
                  <a:srgbClr val="2D87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2800" b="1" dirty="0">
              <a:solidFill>
                <a:srgbClr val="2D87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71475" y="175461"/>
            <a:ext cx="11487149" cy="1517983"/>
          </a:xfrm>
          <a:prstGeom prst="round2DiagRect">
            <a:avLst/>
          </a:prstGeom>
          <a:solidFill>
            <a:srgbClr val="66FFCC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(ст.6 Бюджетного кодекса РФ)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14475" y="2528888"/>
            <a:ext cx="3259304" cy="1460581"/>
          </a:xfrm>
          <a:prstGeom prst="roundRect">
            <a:avLst/>
          </a:prstGeom>
          <a:solidFill>
            <a:srgbClr val="E5F45A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45195" y="2528888"/>
            <a:ext cx="3579477" cy="1438635"/>
          </a:xfrm>
          <a:prstGeom prst="roundRect">
            <a:avLst/>
          </a:prstGeom>
          <a:solidFill>
            <a:srgbClr val="60FA54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2775158" y="1693444"/>
            <a:ext cx="737937" cy="946484"/>
          </a:xfrm>
          <a:prstGeom prst="upArrow">
            <a:avLst/>
          </a:prstGeom>
          <a:solidFill>
            <a:srgbClr val="E5F4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777204" y="1756722"/>
            <a:ext cx="786063" cy="930441"/>
          </a:xfrm>
          <a:prstGeom prst="downArrow">
            <a:avLst/>
          </a:prstGeom>
          <a:solidFill>
            <a:srgbClr val="60FA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768" y="4034587"/>
            <a:ext cx="10977050" cy="1335370"/>
          </a:xfrm>
          <a:prstGeom prst="roundRect">
            <a:avLst/>
          </a:prstGeom>
          <a:solidFill>
            <a:srgbClr val="F1C05D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равновесие, при котором общий объем  предусмотренных бюджетом расходов соответствует общему объему поступлений  в бюджет  называется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сбалансированностью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является основополагающим принципом при составлении проектов бюджетов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1767" y="5386388"/>
            <a:ext cx="4921795" cy="1357314"/>
          </a:xfrm>
          <a:prstGeom prst="rect">
            <a:avLst/>
          </a:prstGeom>
          <a:solidFill>
            <a:srgbClr val="F8B2FA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доходы бюджета превышают расходы - это 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При этом принимается решение как использовать невостребованные доходы (сформировать финансовый резерв, отдать долг)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3663" y="5386389"/>
            <a:ext cx="5255155" cy="1357312"/>
          </a:xfrm>
          <a:prstGeom prst="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 - это </a:t>
            </a: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При этом необходимо привлечь дополнительные средства, которые называются источниками покрытия дефицита бюджета (использовать ранее накопленные остатки, взять в долг)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83" y="1863892"/>
            <a:ext cx="2038409" cy="21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1143000"/>
          </a:xfrm>
          <a:prstGeom prst="rect">
            <a:avLst/>
          </a:prstGeom>
          <a:solidFill>
            <a:srgbClr val="49F1D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 ПРОЕКТ БЮДЖЕТА?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015" y="3786188"/>
            <a:ext cx="3611413" cy="2877711"/>
          </a:xfrm>
          <a:prstGeom prst="rect">
            <a:avLst/>
          </a:prstGeom>
          <a:ln>
            <a:solidFill>
              <a:srgbClr val="49F1D5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06.10.2017 № 435 утвержден Порядок составления проекта  бюджета Пестяковского муниципального района на 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18494" y="3157538"/>
            <a:ext cx="3742616" cy="28931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до конца текущего года рассматривается и одобряется Советом Пестяковского муниципального района. По проекту  бюджета проводятся публичные слушания. Для этого проект бюджета размещается на официальном сайте и в средствах массовой информации. Совет Пестяковского муниципального района рассматривает проект о бюджете в двух чтениях. </a:t>
            </a:r>
          </a:p>
        </p:txBody>
      </p:sp>
      <p:sp>
        <p:nvSpPr>
          <p:cNvPr id="8" name="Овал 7"/>
          <p:cNvSpPr/>
          <p:nvPr/>
        </p:nvSpPr>
        <p:spPr>
          <a:xfrm>
            <a:off x="4714997" y="2528888"/>
            <a:ext cx="2332189" cy="12573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65429" y="2429778"/>
            <a:ext cx="3876674" cy="1246495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Пестяковского муниципального района утверждается решением Совета Пестяковского муниципального района. </a:t>
            </a:r>
          </a:p>
        </p:txBody>
      </p:sp>
      <p:sp>
        <p:nvSpPr>
          <p:cNvPr id="10" name="Овал 9"/>
          <p:cNvSpPr/>
          <p:nvPr/>
        </p:nvSpPr>
        <p:spPr>
          <a:xfrm>
            <a:off x="8798565" y="1598722"/>
            <a:ext cx="2610402" cy="930166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проекта бюджета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258275">
            <a:off x="3080239" y="2695255"/>
            <a:ext cx="1544392" cy="559921"/>
          </a:xfrm>
          <a:prstGeom prst="curvedDownArrow">
            <a:avLst/>
          </a:prstGeom>
          <a:solidFill>
            <a:srgbClr val="49F1D5"/>
          </a:solidFill>
          <a:ln>
            <a:solidFill>
              <a:srgbClr val="49F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9959047">
            <a:off x="6840707" y="1950961"/>
            <a:ext cx="1831855" cy="616135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0" y="1164717"/>
            <a:ext cx="6059488" cy="136417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– финансовый документ утверждаемый Советом Пестяковского муниципального района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29" y="4014788"/>
            <a:ext cx="3876674" cy="285651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788104" y="2953450"/>
            <a:ext cx="2287279" cy="1061338"/>
          </a:xfrm>
          <a:prstGeom prst="ellipse">
            <a:avLst/>
          </a:prstGeom>
          <a:solidFill>
            <a:srgbClr val="49F1D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</a:t>
            </a:r>
            <a:endParaRPr lang="ru-RU" b="1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" y="0"/>
            <a:ext cx="12100720" cy="1024758"/>
          </a:xfrm>
          <a:solidFill>
            <a:srgbClr val="49F1D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Пестяковского муниципального района на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9127" y="1076682"/>
            <a:ext cx="12192000" cy="860698"/>
          </a:xfrm>
          <a:prstGeom prst="roundRect">
            <a:avLst/>
          </a:prstGeom>
          <a:solidFill>
            <a:srgbClr val="FFFF81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 contourW="12700">
            <a:bevelT w="101600"/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доходной базы Пестяковского муниципального района Ивановской области за счет развития малого и среднего предпринимательства и увеличение численности занятых в секторе экономики в течении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, привлечение инвестиций и новых налогоплательщиков.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9127" y="1985754"/>
            <a:ext cx="12192000" cy="538245"/>
          </a:xfrm>
          <a:prstGeom prst="roundRect">
            <a:avLst/>
          </a:prstGeom>
          <a:solidFill>
            <a:srgbClr val="82EF57"/>
          </a:solidFill>
          <a:ln>
            <a:solidFill>
              <a:srgbClr val="49F1D5"/>
            </a:solidFill>
          </a:ln>
          <a:scene3d>
            <a:camera prst="orthographicFront"/>
            <a:lightRig rig="threePt" dir="t"/>
          </a:scene3d>
          <a:sp3d extrusionH="82550" contourW="19050">
            <a:bevelT w="101600"/>
            <a:extrusionClr>
              <a:srgbClr val="CCFFCC"/>
            </a:extrusionClr>
            <a:contourClr>
              <a:srgbClr val="82EF5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бюджетной эффективностью предоставляемых налоговых льгот, роста недоимки в местный бюджет.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8256" y="2581090"/>
            <a:ext cx="12155488" cy="612638"/>
          </a:xfrm>
          <a:prstGeom prst="roundRect">
            <a:avLst/>
          </a:prstGeom>
          <a:solidFill>
            <a:srgbClr val="FFCCFF"/>
          </a:solidFill>
          <a:ln>
            <a:solidFill>
              <a:srgbClr val="FFCCFF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услуг и обеспечение возможности для населения Пестяковского муниципального района получить качественное образование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9127" y="3246217"/>
            <a:ext cx="12155488" cy="66713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улучшения доступа населения муниципального района к культурным ценностям, сохранение культурного и исторического наследия, развитие творческого потенциала района.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8256" y="3970442"/>
            <a:ext cx="12155488" cy="756745"/>
          </a:xfrm>
          <a:prstGeom prst="roundRect">
            <a:avLst/>
          </a:prstGeom>
          <a:solidFill>
            <a:srgbClr val="F7C139"/>
          </a:solidFill>
          <a:ln>
            <a:solidFill>
              <a:srgbClr val="F7C139"/>
            </a:solidFill>
          </a:ln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массового спорта, обеспечение доступности занятий спортом для всех слоев населения, содействие развитию туризма, мероприятия по развитию общественной молодежной инициативы.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4767827"/>
            <a:ext cx="12155488" cy="709449"/>
          </a:xfrm>
          <a:prstGeom prst="roundRect">
            <a:avLst/>
          </a:prstGeom>
          <a:solidFill>
            <a:srgbClr val="99FFCC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функционирования контрактной системы в сфере закупок, товаров работ ,услуг для муниципальных нужд района.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9127" y="5508452"/>
            <a:ext cx="12210256" cy="545144"/>
          </a:xfrm>
          <a:prstGeom prst="roundRect">
            <a:avLst/>
          </a:prstGeom>
          <a:solidFill>
            <a:srgbClr val="CF83F9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эффективной транспортной и дорожной инфраструктуры в соответствии с требованиями населения и экономики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29" y="6105520"/>
            <a:ext cx="12137232" cy="676684"/>
          </a:xfrm>
          <a:prstGeom prst="roundRect">
            <a:avLst/>
          </a:prstGeom>
          <a:solidFill>
            <a:srgbClr val="4CE4C7"/>
          </a:solidFill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Оптимизация функций государственного управления и организационной структуры исполнительных органов местного самоуправления Пестяковского муниципального района. </a:t>
            </a:r>
          </a:p>
        </p:txBody>
      </p:sp>
    </p:spTree>
    <p:extLst>
      <p:ext uri="{BB962C8B-B14F-4D97-AF65-F5344CB8AC3E}">
        <p14:creationId xmlns:p14="http://schemas.microsoft.com/office/powerpoint/2010/main" val="26212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007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defRPr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прогноза социально экономического развития на основании которого сформирован бюджет Пестяковского муниципального района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33485"/>
              </p:ext>
            </p:extLst>
          </p:nvPr>
        </p:nvGraphicFramePr>
        <p:xfrm>
          <a:off x="194715" y="1497725"/>
          <a:ext cx="11729546" cy="48933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87377"/>
                <a:gridCol w="1836360"/>
                <a:gridCol w="1819817"/>
                <a:gridCol w="1885992"/>
              </a:tblGrid>
              <a:tr h="5588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8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в хозяйствах всех категорий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8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4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5,02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5,02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5,02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8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предприятий-всего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тыс.ед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4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 )-всего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5,24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5,09</a:t>
                      </a:r>
                      <a:r>
                        <a:rPr lang="ru-RU" sz="15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5,09 </a:t>
                      </a:r>
                      <a:r>
                        <a:rPr lang="ru-RU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88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19 241,80 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20 203,90 руб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203,90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формируется доходная часть бюджета?</a:t>
            </a:r>
            <a:endParaRPr lang="ru-RU" sz="5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2959" y="4635060"/>
            <a:ext cx="6014544" cy="22229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бюджета </a:t>
            </a:r>
            <a:endParaRPr 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2959" y="1971074"/>
            <a:ext cx="3881027" cy="1702291"/>
          </a:xfrm>
          <a:prstGeom prst="roundRect">
            <a:avLst/>
          </a:prstGeom>
          <a:solidFill>
            <a:srgbClr val="FF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поступления</a:t>
            </a:r>
            <a:endParaRPr lang="ru-RU"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65228" y="1928095"/>
            <a:ext cx="3967655" cy="14643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поступления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16310" y="3937437"/>
            <a:ext cx="3429000" cy="1943102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2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301766" y="3937436"/>
            <a:ext cx="315310" cy="693681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523853">
            <a:off x="5661745" y="3471406"/>
            <a:ext cx="380725" cy="142028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20662690">
            <a:off x="6591279" y="5126306"/>
            <a:ext cx="1686911" cy="299545"/>
          </a:xfrm>
          <a:prstGeom prst="lef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4661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</a:t>
            </a:r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 </a:t>
            </a:r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</a:p>
          <a:p>
            <a:pPr algn="ctr"/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3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202985182"/>
              </p:ext>
            </p:extLst>
          </p:nvPr>
        </p:nvGraphicFramePr>
        <p:xfrm>
          <a:off x="1779752" y="1671144"/>
          <a:ext cx="9058294" cy="501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3129</TotalTime>
  <Words>3267</Words>
  <Application>Microsoft Office PowerPoint</Application>
  <PresentationFormat>Широкоэкранный</PresentationFormat>
  <Paragraphs>455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направления бюджетной и налоговой политики Пестяковского муниципального района на 2021 и плановый период 2022 и 2023 годов  </vt:lpstr>
      <vt:lpstr>Показатели прогноза социально экономического развития на основании которого сформирован бюджет Пестяковского муниципального района на 2021 год  и плановый период 2022 и 2023 годов</vt:lpstr>
      <vt:lpstr>Презентация PowerPoint</vt:lpstr>
      <vt:lpstr>Презентация PowerPoint</vt:lpstr>
      <vt:lpstr>Какие налоговые доходы поступают в бюджет?</vt:lpstr>
      <vt:lpstr>Структура налоговых доходов бюджета Пестяковского муниципального района на 2021 год и плановый период  2022 и 2023 годов</vt:lpstr>
      <vt:lpstr>Какие неналоговые доходы поступают в бюджет?</vt:lpstr>
      <vt:lpstr>Структура неналоговых доходов бюджета Пестяковского муниципального района на 2021 год и плановый период  2022 и 2023 годов</vt:lpstr>
      <vt:lpstr>В бюджет Пестяковского муниципального района поступают межбюджетные трансферты из бюджета Ивановкой области  в 2021-2023 годах</vt:lpstr>
      <vt:lpstr>В бюджет Пестяковского муниципального района поступают межбюджетные трансферты из бюджета Ивановкой области  в 2021-2023 годах</vt:lpstr>
      <vt:lpstr>Структура безвозмездных поступлений в бюджет Пестяковского муниципального района в 2021 и плановый период 2022 и 2023 годов</vt:lpstr>
      <vt:lpstr>Презентация PowerPoint</vt:lpstr>
      <vt:lpstr>Презентация PowerPoint</vt:lpstr>
      <vt:lpstr>Распределение расходов  бюджета Пестяковского муниципального района по муниципальным программам на 2021 – 2023 годы </vt:lpstr>
      <vt:lpstr>Структура бюджета Пестяковского муниципального района в 2021 года по муниципальным программам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Аня</dc:creator>
  <cp:lastModifiedBy>FO_3</cp:lastModifiedBy>
  <cp:revision>168</cp:revision>
  <dcterms:created xsi:type="dcterms:W3CDTF">2019-04-11T08:12:25Z</dcterms:created>
  <dcterms:modified xsi:type="dcterms:W3CDTF">2020-11-13T09:09:23Z</dcterms:modified>
</cp:coreProperties>
</file>